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8"/>
  </p:notesMasterIdLst>
  <p:handoutMasterIdLst>
    <p:handoutMasterId r:id="rId209"/>
  </p:handoutMasterIdLst>
  <p:sldIdLst>
    <p:sldId id="316" r:id="rId5"/>
    <p:sldId id="644" r:id="rId6"/>
    <p:sldId id="405" r:id="rId7"/>
    <p:sldId id="647" r:id="rId8"/>
    <p:sldId id="648" r:id="rId9"/>
    <p:sldId id="521" r:id="rId10"/>
    <p:sldId id="522" r:id="rId11"/>
    <p:sldId id="649" r:id="rId12"/>
    <p:sldId id="650" r:id="rId13"/>
    <p:sldId id="651" r:id="rId14"/>
    <p:sldId id="652" r:id="rId15"/>
    <p:sldId id="653" r:id="rId16"/>
    <p:sldId id="654" r:id="rId17"/>
    <p:sldId id="787" r:id="rId18"/>
    <p:sldId id="655" r:id="rId19"/>
    <p:sldId id="656" r:id="rId20"/>
    <p:sldId id="657" r:id="rId21"/>
    <p:sldId id="658" r:id="rId22"/>
    <p:sldId id="659" r:id="rId23"/>
    <p:sldId id="660" r:id="rId24"/>
    <p:sldId id="661" r:id="rId25"/>
    <p:sldId id="662" r:id="rId26"/>
    <p:sldId id="666" r:id="rId27"/>
    <p:sldId id="667" r:id="rId28"/>
    <p:sldId id="663" r:id="rId29"/>
    <p:sldId id="664" r:id="rId30"/>
    <p:sldId id="665" r:id="rId31"/>
    <p:sldId id="668" r:id="rId32"/>
    <p:sldId id="669" r:id="rId33"/>
    <p:sldId id="670" r:id="rId34"/>
    <p:sldId id="671" r:id="rId35"/>
    <p:sldId id="673" r:id="rId36"/>
    <p:sldId id="674" r:id="rId37"/>
    <p:sldId id="675" r:id="rId38"/>
    <p:sldId id="676" r:id="rId39"/>
    <p:sldId id="677" r:id="rId40"/>
    <p:sldId id="678" r:id="rId41"/>
    <p:sldId id="679" r:id="rId42"/>
    <p:sldId id="680" r:id="rId43"/>
    <p:sldId id="681" r:id="rId44"/>
    <p:sldId id="682" r:id="rId45"/>
    <p:sldId id="683" r:id="rId46"/>
    <p:sldId id="684" r:id="rId47"/>
    <p:sldId id="685" r:id="rId48"/>
    <p:sldId id="686" r:id="rId49"/>
    <p:sldId id="690" r:id="rId50"/>
    <p:sldId id="691" r:id="rId51"/>
    <p:sldId id="692" r:id="rId52"/>
    <p:sldId id="693" r:id="rId53"/>
    <p:sldId id="694" r:id="rId54"/>
    <p:sldId id="695" r:id="rId55"/>
    <p:sldId id="696" r:id="rId56"/>
    <p:sldId id="697" r:id="rId57"/>
    <p:sldId id="698" r:id="rId58"/>
    <p:sldId id="699" r:id="rId59"/>
    <p:sldId id="700" r:id="rId60"/>
    <p:sldId id="701" r:id="rId61"/>
    <p:sldId id="702" r:id="rId62"/>
    <p:sldId id="703" r:id="rId63"/>
    <p:sldId id="704" r:id="rId64"/>
    <p:sldId id="705" r:id="rId65"/>
    <p:sldId id="706" r:id="rId66"/>
    <p:sldId id="707" r:id="rId67"/>
    <p:sldId id="708" r:id="rId68"/>
    <p:sldId id="709" r:id="rId69"/>
    <p:sldId id="710" r:id="rId70"/>
    <p:sldId id="711" r:id="rId71"/>
    <p:sldId id="712" r:id="rId72"/>
    <p:sldId id="713" r:id="rId73"/>
    <p:sldId id="714" r:id="rId74"/>
    <p:sldId id="715" r:id="rId75"/>
    <p:sldId id="716" r:id="rId76"/>
    <p:sldId id="720" r:id="rId77"/>
    <p:sldId id="717" r:id="rId78"/>
    <p:sldId id="718" r:id="rId79"/>
    <p:sldId id="719" r:id="rId80"/>
    <p:sldId id="561" r:id="rId81"/>
    <p:sldId id="562" r:id="rId82"/>
    <p:sldId id="563" r:id="rId83"/>
    <p:sldId id="564" r:id="rId84"/>
    <p:sldId id="565" r:id="rId85"/>
    <p:sldId id="566" r:id="rId86"/>
    <p:sldId id="567" r:id="rId87"/>
    <p:sldId id="568" r:id="rId88"/>
    <p:sldId id="721" r:id="rId89"/>
    <p:sldId id="730" r:id="rId90"/>
    <p:sldId id="723" r:id="rId91"/>
    <p:sldId id="724" r:id="rId92"/>
    <p:sldId id="725" r:id="rId93"/>
    <p:sldId id="726" r:id="rId94"/>
    <p:sldId id="727" r:id="rId95"/>
    <p:sldId id="728" r:id="rId96"/>
    <p:sldId id="729" r:id="rId97"/>
    <p:sldId id="731" r:id="rId98"/>
    <p:sldId id="732" r:id="rId99"/>
    <p:sldId id="722" r:id="rId100"/>
    <p:sldId id="733" r:id="rId101"/>
    <p:sldId id="734" r:id="rId102"/>
    <p:sldId id="735" r:id="rId103"/>
    <p:sldId id="736" r:id="rId104"/>
    <p:sldId id="737" r:id="rId105"/>
    <p:sldId id="738" r:id="rId106"/>
    <p:sldId id="739" r:id="rId107"/>
    <p:sldId id="761" r:id="rId108"/>
    <p:sldId id="740" r:id="rId109"/>
    <p:sldId id="741" r:id="rId110"/>
    <p:sldId id="742" r:id="rId111"/>
    <p:sldId id="743" r:id="rId112"/>
    <p:sldId id="744" r:id="rId113"/>
    <p:sldId id="745" r:id="rId114"/>
    <p:sldId id="746" r:id="rId115"/>
    <p:sldId id="747" r:id="rId116"/>
    <p:sldId id="748" r:id="rId117"/>
    <p:sldId id="749" r:id="rId118"/>
    <p:sldId id="750" r:id="rId119"/>
    <p:sldId id="532" r:id="rId120"/>
    <p:sldId id="533" r:id="rId121"/>
    <p:sldId id="404" r:id="rId122"/>
    <p:sldId id="486" r:id="rId123"/>
    <p:sldId id="487" r:id="rId124"/>
    <p:sldId id="488" r:id="rId125"/>
    <p:sldId id="489" r:id="rId126"/>
    <p:sldId id="491" r:id="rId127"/>
    <p:sldId id="490" r:id="rId128"/>
    <p:sldId id="579" r:id="rId129"/>
    <p:sldId id="580" r:id="rId130"/>
    <p:sldId id="492" r:id="rId131"/>
    <p:sldId id="763" r:id="rId132"/>
    <p:sldId id="494" r:id="rId133"/>
    <p:sldId id="495" r:id="rId134"/>
    <p:sldId id="496" r:id="rId135"/>
    <p:sldId id="493" r:id="rId136"/>
    <p:sldId id="764" r:id="rId137"/>
    <p:sldId id="497" r:id="rId138"/>
    <p:sldId id="500" r:id="rId139"/>
    <p:sldId id="498" r:id="rId140"/>
    <p:sldId id="499" r:id="rId141"/>
    <p:sldId id="501" r:id="rId142"/>
    <p:sldId id="506" r:id="rId143"/>
    <p:sldId id="507" r:id="rId144"/>
    <p:sldId id="508" r:id="rId145"/>
    <p:sldId id="502" r:id="rId146"/>
    <p:sldId id="569" r:id="rId147"/>
    <p:sldId id="571" r:id="rId148"/>
    <p:sldId id="572" r:id="rId149"/>
    <p:sldId id="573" r:id="rId150"/>
    <p:sldId id="574" r:id="rId151"/>
    <p:sldId id="765" r:id="rId152"/>
    <p:sldId id="575" r:id="rId153"/>
    <p:sldId id="576" r:id="rId154"/>
    <p:sldId id="577" r:id="rId155"/>
    <p:sldId id="578" r:id="rId156"/>
    <p:sldId id="585" r:id="rId157"/>
    <p:sldId id="586" r:id="rId158"/>
    <p:sldId id="570" r:id="rId159"/>
    <p:sldId id="767" r:id="rId160"/>
    <p:sldId id="768" r:id="rId161"/>
    <p:sldId id="769" r:id="rId162"/>
    <p:sldId id="770" r:id="rId163"/>
    <p:sldId id="771" r:id="rId164"/>
    <p:sldId id="766" r:id="rId165"/>
    <p:sldId id="772" r:id="rId166"/>
    <p:sldId id="777" r:id="rId167"/>
    <p:sldId id="778" r:id="rId168"/>
    <p:sldId id="779" r:id="rId169"/>
    <p:sldId id="780" r:id="rId170"/>
    <p:sldId id="781" r:id="rId171"/>
    <p:sldId id="782" r:id="rId172"/>
    <p:sldId id="783" r:id="rId173"/>
    <p:sldId id="784" r:id="rId174"/>
    <p:sldId id="785" r:id="rId175"/>
    <p:sldId id="773" r:id="rId176"/>
    <p:sldId id="774" r:id="rId177"/>
    <p:sldId id="775" r:id="rId178"/>
    <p:sldId id="776" r:id="rId179"/>
    <p:sldId id="786" r:id="rId180"/>
    <p:sldId id="788" r:id="rId181"/>
    <p:sldId id="792" r:id="rId182"/>
    <p:sldId id="789" r:id="rId183"/>
    <p:sldId id="793" r:id="rId184"/>
    <p:sldId id="791" r:id="rId185"/>
    <p:sldId id="790" r:id="rId186"/>
    <p:sldId id="794" r:id="rId187"/>
    <p:sldId id="795" r:id="rId188"/>
    <p:sldId id="796" r:id="rId189"/>
    <p:sldId id="801" r:id="rId190"/>
    <p:sldId id="799" r:id="rId191"/>
    <p:sldId id="800" r:id="rId192"/>
    <p:sldId id="802" r:id="rId193"/>
    <p:sldId id="803" r:id="rId194"/>
    <p:sldId id="804" r:id="rId195"/>
    <p:sldId id="805" r:id="rId196"/>
    <p:sldId id="806" r:id="rId197"/>
    <p:sldId id="807" r:id="rId198"/>
    <p:sldId id="808" r:id="rId199"/>
    <p:sldId id="809" r:id="rId200"/>
    <p:sldId id="810" r:id="rId201"/>
    <p:sldId id="811" r:id="rId202"/>
    <p:sldId id="812" r:id="rId203"/>
    <p:sldId id="813" r:id="rId204"/>
    <p:sldId id="583" r:id="rId205"/>
    <p:sldId id="339" r:id="rId206"/>
    <p:sldId id="364" r:id="rId207"/>
  </p:sldIdLst>
  <p:sldSz cx="9144000" cy="6858000" type="screen4x3"/>
  <p:notesSz cx="6858000" cy="9144000"/>
  <p:custDataLst>
    <p:tags r:id="rId2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CAED"/>
    <a:srgbClr val="000000"/>
    <a:srgbClr val="992222"/>
    <a:srgbClr val="00BBEE"/>
    <a:srgbClr val="7F7F7F"/>
    <a:srgbClr val="666666"/>
    <a:srgbClr val="FF0000"/>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96"/>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1"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presProps" Target="pres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handoutMaster" Target="handoutMasters/handoutMaster1.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ags" Target="tags/tag1.xml"/><Relationship Id="rId215"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2022-12-12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TDD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8788" y="544531"/>
            <a:ext cx="5789612" cy="1208069"/>
          </a:xfrm>
        </p:spPr>
        <p:txBody>
          <a:bodyPr/>
          <a:lstStyle/>
          <a:p>
            <a:pPr algn="ctr"/>
            <a:r>
              <a:rPr lang="en-US" dirty="0"/>
              <a:t>Test Driven Development</a:t>
            </a:r>
            <a:br>
              <a:rPr lang="en-US" dirty="0"/>
            </a:br>
            <a:endParaRPr lang="en-US" dirty="0"/>
          </a:p>
        </p:txBody>
      </p:sp>
      <p:sp>
        <p:nvSpPr>
          <p:cNvPr id="4" name="Text Placeholder 3"/>
          <p:cNvSpPr>
            <a:spLocks noGrp="1"/>
          </p:cNvSpPr>
          <p:nvPr>
            <p:ph type="body" sz="quarter" idx="11"/>
          </p:nvPr>
        </p:nvSpPr>
        <p:spPr>
          <a:xfrm>
            <a:off x="533400" y="4139742"/>
            <a:ext cx="4875211" cy="699911"/>
          </a:xfrm>
        </p:spPr>
        <p:txBody>
          <a:bodyPr/>
          <a:lstStyle/>
          <a:p>
            <a:r>
              <a:rPr lang="en-US" dirty="0">
                <a:solidFill>
                  <a:srgbClr val="000000"/>
                </a:solidFill>
              </a:rPr>
              <a:t>C# , </a:t>
            </a:r>
            <a:r>
              <a:rPr lang="en-US" dirty="0" err="1">
                <a:solidFill>
                  <a:srgbClr val="000000"/>
                </a:solidFill>
              </a:rPr>
              <a:t>Xunit</a:t>
            </a:r>
            <a:r>
              <a:rPr lang="en-US">
                <a:solidFill>
                  <a:srgbClr val="000000"/>
                </a:solidFill>
              </a:rPr>
              <a:t>, Jasmine and JMeter</a:t>
            </a:r>
            <a:endParaRPr lang="en-US" dirty="0">
              <a:solidFill>
                <a:srgbClr val="000000"/>
              </a:solidFill>
            </a:endParaRPr>
          </a:p>
        </p:txBody>
      </p:sp>
      <p:pic>
        <p:nvPicPr>
          <p:cNvPr id="5" name="Picture 2" descr="File:PDCA Cycl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637" y="1752600"/>
            <a:ext cx="3505200" cy="238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Does Software Have Bugs?</a:t>
            </a:r>
          </a:p>
        </p:txBody>
      </p:sp>
      <p:sp>
        <p:nvSpPr>
          <p:cNvPr id="5" name="Content Placeholder 4">
            <a:extLst>
              <a:ext uri="{FF2B5EF4-FFF2-40B4-BE49-F238E27FC236}">
                <a16:creationId xmlns:a16="http://schemas.microsoft.com/office/drawing/2014/main" id="{DDAF8633-2B87-4ACC-B093-F94F15CDBCA5}"/>
              </a:ext>
            </a:extLst>
          </p:cNvPr>
          <p:cNvSpPr>
            <a:spLocks noGrp="1"/>
          </p:cNvSpPr>
          <p:nvPr>
            <p:ph sz="quarter" idx="12"/>
          </p:nvPr>
        </p:nvSpPr>
        <p:spPr/>
        <p:txBody>
          <a:bodyPr/>
          <a:lstStyle/>
          <a:p>
            <a:r>
              <a:rPr lang="en-US" dirty="0"/>
              <a:t>Top 20 Reasons For Software Bugs</a:t>
            </a:r>
          </a:p>
          <a:p>
            <a:r>
              <a:rPr lang="en-IN" dirty="0"/>
              <a:t>#1) Miscommunication or No Communication</a:t>
            </a:r>
          </a:p>
          <a:p>
            <a:r>
              <a:rPr lang="en-IN" dirty="0"/>
              <a:t>#2) Software Complexity</a:t>
            </a:r>
          </a:p>
          <a:p>
            <a:r>
              <a:rPr lang="en-IN" dirty="0"/>
              <a:t>#3) Programming Errors</a:t>
            </a:r>
          </a:p>
          <a:p>
            <a:r>
              <a:rPr lang="en-IN" dirty="0"/>
              <a:t>#4) Changing Requirements</a:t>
            </a:r>
          </a:p>
          <a:p>
            <a:r>
              <a:rPr lang="en-IN" dirty="0"/>
              <a:t>#5) Time Pressures</a:t>
            </a:r>
          </a:p>
          <a:p>
            <a:r>
              <a:rPr lang="en-US" dirty="0"/>
              <a:t>#6) Egotistical or Overconfident People</a:t>
            </a:r>
          </a:p>
          <a:p>
            <a:r>
              <a:rPr lang="en-IN" dirty="0"/>
              <a:t>#7) Poorly Documented Code</a:t>
            </a:r>
          </a:p>
        </p:txBody>
      </p:sp>
    </p:spTree>
    <p:extLst>
      <p:ext uri="{BB962C8B-B14F-4D97-AF65-F5344CB8AC3E}">
        <p14:creationId xmlns:p14="http://schemas.microsoft.com/office/powerpoint/2010/main" val="8359526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0C9DD-86B5-48B6-910D-64543DE291C7}"/>
              </a:ext>
            </a:extLst>
          </p:cNvPr>
          <p:cNvSpPr>
            <a:spLocks noGrp="1"/>
          </p:cNvSpPr>
          <p:nvPr>
            <p:ph type="title"/>
          </p:nvPr>
        </p:nvSpPr>
        <p:spPr/>
        <p:txBody>
          <a:bodyPr/>
          <a:lstStyle/>
          <a:p>
            <a:r>
              <a:rPr lang="en-US" b="0" dirty="0"/>
              <a:t>Strategies for Test Data Management (TDM)</a:t>
            </a:r>
            <a:endParaRPr lang="en-IN" dirty="0"/>
          </a:p>
        </p:txBody>
      </p:sp>
      <p:pic>
        <p:nvPicPr>
          <p:cNvPr id="3074" name="Picture 2" descr="test data requirement gathering 1">
            <a:extLst>
              <a:ext uri="{FF2B5EF4-FFF2-40B4-BE49-F238E27FC236}">
                <a16:creationId xmlns:a16="http://schemas.microsoft.com/office/drawing/2014/main" id="{233849D2-BD6A-450C-AEEC-9D139A87A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05000"/>
            <a:ext cx="65341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est data samples 2">
            <a:extLst>
              <a:ext uri="{FF2B5EF4-FFF2-40B4-BE49-F238E27FC236}">
                <a16:creationId xmlns:a16="http://schemas.microsoft.com/office/drawing/2014/main" id="{CF281A06-C90A-4E86-9B69-D52819B75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612" y="3581400"/>
            <a:ext cx="6606258"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577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0C9DD-86B5-48B6-910D-64543DE291C7}"/>
              </a:ext>
            </a:extLst>
          </p:cNvPr>
          <p:cNvSpPr>
            <a:spLocks noGrp="1"/>
          </p:cNvSpPr>
          <p:nvPr>
            <p:ph type="title"/>
          </p:nvPr>
        </p:nvSpPr>
        <p:spPr/>
        <p:txBody>
          <a:bodyPr/>
          <a:lstStyle/>
          <a:p>
            <a:r>
              <a:rPr lang="en-US" b="0" dirty="0"/>
              <a:t>Strategies for Test Data Management (TDM)</a:t>
            </a:r>
            <a:endParaRPr lang="en-IN" dirty="0"/>
          </a:p>
        </p:txBody>
      </p:sp>
      <p:pic>
        <p:nvPicPr>
          <p:cNvPr id="4098" name="Picture 2" descr="Open EMT test data 3">
            <a:extLst>
              <a:ext uri="{FF2B5EF4-FFF2-40B4-BE49-F238E27FC236}">
                <a16:creationId xmlns:a16="http://schemas.microsoft.com/office/drawing/2014/main" id="{9C9811CC-74E9-4A90-AF5D-EB6D82DDB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14600"/>
            <a:ext cx="7189478"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0930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0C9DD-86B5-48B6-910D-64543DE291C7}"/>
              </a:ext>
            </a:extLst>
          </p:cNvPr>
          <p:cNvSpPr>
            <a:spLocks noGrp="1"/>
          </p:cNvSpPr>
          <p:nvPr>
            <p:ph type="title"/>
          </p:nvPr>
        </p:nvSpPr>
        <p:spPr/>
        <p:txBody>
          <a:bodyPr/>
          <a:lstStyle/>
          <a:p>
            <a:r>
              <a:rPr lang="en-US" b="0" dirty="0"/>
              <a:t>Strategies for Test Data Management (TDM)</a:t>
            </a:r>
            <a:endParaRPr lang="en-IN" dirty="0"/>
          </a:p>
        </p:txBody>
      </p:sp>
      <p:pic>
        <p:nvPicPr>
          <p:cNvPr id="5122" name="Picture 2" descr="Decision Table data 4">
            <a:extLst>
              <a:ext uri="{FF2B5EF4-FFF2-40B4-BE49-F238E27FC236}">
                <a16:creationId xmlns:a16="http://schemas.microsoft.com/office/drawing/2014/main" id="{3CF45CBB-F568-4603-869D-049A8557A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78" y="2453936"/>
            <a:ext cx="8475418"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929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0C9DD-86B5-48B6-910D-64543DE291C7}"/>
              </a:ext>
            </a:extLst>
          </p:cNvPr>
          <p:cNvSpPr>
            <a:spLocks noGrp="1"/>
          </p:cNvSpPr>
          <p:nvPr>
            <p:ph type="title"/>
          </p:nvPr>
        </p:nvSpPr>
        <p:spPr/>
        <p:txBody>
          <a:bodyPr/>
          <a:lstStyle/>
          <a:p>
            <a:r>
              <a:rPr lang="en-US" b="0" dirty="0"/>
              <a:t>Strategies for Test Data Management (TDM)</a:t>
            </a:r>
            <a:endParaRPr lang="en-IN" dirty="0"/>
          </a:p>
        </p:txBody>
      </p:sp>
      <p:pic>
        <p:nvPicPr>
          <p:cNvPr id="6146" name="Picture 2" descr="Login Attempts test data 5">
            <a:extLst>
              <a:ext uri="{FF2B5EF4-FFF2-40B4-BE49-F238E27FC236}">
                <a16:creationId xmlns:a16="http://schemas.microsoft.com/office/drawing/2014/main" id="{087C12AC-180D-47F8-8ECC-E5E747748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7333093"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87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9E7625-8D61-48D4-88FC-66CAA37AEE29}"/>
              </a:ext>
            </a:extLst>
          </p:cNvPr>
          <p:cNvPicPr>
            <a:picLocks noChangeAspect="1"/>
          </p:cNvPicPr>
          <p:nvPr/>
        </p:nvPicPr>
        <p:blipFill rotWithShape="1">
          <a:blip r:embed="rId2"/>
          <a:srcRect t="12963" b="12963"/>
          <a:stretch/>
        </p:blipFill>
        <p:spPr>
          <a:xfrm>
            <a:off x="0" y="1371600"/>
            <a:ext cx="9144000" cy="4876800"/>
          </a:xfrm>
          <a:prstGeom prst="rect">
            <a:avLst/>
          </a:prstGeom>
        </p:spPr>
      </p:pic>
      <p:sp>
        <p:nvSpPr>
          <p:cNvPr id="7" name="Title 6">
            <a:extLst>
              <a:ext uri="{FF2B5EF4-FFF2-40B4-BE49-F238E27FC236}">
                <a16:creationId xmlns:a16="http://schemas.microsoft.com/office/drawing/2014/main" id="{4F4DE0BE-845D-4042-B9B4-9CB9ECB5BA95}"/>
              </a:ext>
            </a:extLst>
          </p:cNvPr>
          <p:cNvSpPr>
            <a:spLocks noGrp="1"/>
          </p:cNvSpPr>
          <p:nvPr>
            <p:ph type="title"/>
          </p:nvPr>
        </p:nvSpPr>
        <p:spPr/>
        <p:txBody>
          <a:bodyPr/>
          <a:lstStyle/>
          <a:p>
            <a:r>
              <a:rPr lang="en-IN" dirty="0"/>
              <a:t>Test Data Generation Tools</a:t>
            </a:r>
          </a:p>
        </p:txBody>
      </p:sp>
    </p:spTree>
    <p:extLst>
      <p:ext uri="{BB962C8B-B14F-4D97-AF65-F5344CB8AC3E}">
        <p14:creationId xmlns:p14="http://schemas.microsoft.com/office/powerpoint/2010/main" val="31021616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EEABEF-6022-4715-A04E-D209E9AF7D53}"/>
              </a:ext>
            </a:extLst>
          </p:cNvPr>
          <p:cNvSpPr>
            <a:spLocks noGrp="1"/>
          </p:cNvSpPr>
          <p:nvPr>
            <p:ph sz="quarter" idx="12"/>
          </p:nvPr>
        </p:nvSpPr>
        <p:spPr/>
        <p:txBody>
          <a:bodyPr/>
          <a:lstStyle/>
          <a:p>
            <a:r>
              <a:rPr lang="en-US" dirty="0"/>
              <a:t>DEFECT REPORT is a document that identifies and describes a defect detected by a tester. </a:t>
            </a:r>
          </a:p>
          <a:p>
            <a:r>
              <a:rPr lang="en-US" dirty="0"/>
              <a:t>The purpose of a defect report is to state the problem as clearly as possible so that developers can replicate the defect easily and fix it.</a:t>
            </a:r>
            <a:endParaRPr lang="en-IN" dirty="0"/>
          </a:p>
        </p:txBody>
      </p:sp>
      <p:sp>
        <p:nvSpPr>
          <p:cNvPr id="3" name="Title 2">
            <a:extLst>
              <a:ext uri="{FF2B5EF4-FFF2-40B4-BE49-F238E27FC236}">
                <a16:creationId xmlns:a16="http://schemas.microsoft.com/office/drawing/2014/main" id="{9477F56B-5F29-4B12-A62B-05D13C7EB4A5}"/>
              </a:ext>
            </a:extLst>
          </p:cNvPr>
          <p:cNvSpPr>
            <a:spLocks noGrp="1"/>
          </p:cNvSpPr>
          <p:nvPr>
            <p:ph type="title"/>
          </p:nvPr>
        </p:nvSpPr>
        <p:spPr/>
        <p:txBody>
          <a:bodyPr/>
          <a:lstStyle/>
          <a:p>
            <a:r>
              <a:rPr lang="en-IN"/>
              <a:t>Defect Report</a:t>
            </a:r>
          </a:p>
        </p:txBody>
      </p:sp>
    </p:spTree>
    <p:extLst>
      <p:ext uri="{BB962C8B-B14F-4D97-AF65-F5344CB8AC3E}">
        <p14:creationId xmlns:p14="http://schemas.microsoft.com/office/powerpoint/2010/main" val="12680352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D4249F-363A-45A8-A38F-B27F2569DAEA}"/>
              </a:ext>
            </a:extLst>
          </p:cNvPr>
          <p:cNvSpPr>
            <a:spLocks noGrp="1"/>
          </p:cNvSpPr>
          <p:nvPr>
            <p:ph type="title"/>
          </p:nvPr>
        </p:nvSpPr>
        <p:spPr/>
        <p:txBody>
          <a:bodyPr/>
          <a:lstStyle/>
          <a:p>
            <a:r>
              <a:rPr lang="en-IN" dirty="0"/>
              <a:t>Defect Report Template</a:t>
            </a:r>
          </a:p>
        </p:txBody>
      </p:sp>
      <p:graphicFrame>
        <p:nvGraphicFramePr>
          <p:cNvPr id="4" name="Table 3">
            <a:extLst>
              <a:ext uri="{FF2B5EF4-FFF2-40B4-BE49-F238E27FC236}">
                <a16:creationId xmlns:a16="http://schemas.microsoft.com/office/drawing/2014/main" id="{EC55FBB9-D604-4019-8CA9-9806EF4D8F0A}"/>
              </a:ext>
            </a:extLst>
          </p:cNvPr>
          <p:cNvGraphicFramePr>
            <a:graphicFrameLocks noGrp="1"/>
          </p:cNvGraphicFramePr>
          <p:nvPr>
            <p:extLst>
              <p:ext uri="{D42A27DB-BD31-4B8C-83A1-F6EECF244321}">
                <p14:modId xmlns:p14="http://schemas.microsoft.com/office/powerpoint/2010/main" val="248670083"/>
              </p:ext>
            </p:extLst>
          </p:nvPr>
        </p:nvGraphicFramePr>
        <p:xfrm>
          <a:off x="533400" y="1338044"/>
          <a:ext cx="8132896" cy="5062756"/>
        </p:xfrm>
        <a:graphic>
          <a:graphicData uri="http://schemas.openxmlformats.org/drawingml/2006/table">
            <a:tbl>
              <a:tblPr/>
              <a:tblGrid>
                <a:gridCol w="2053762">
                  <a:extLst>
                    <a:ext uri="{9D8B030D-6E8A-4147-A177-3AD203B41FA5}">
                      <a16:colId xmlns:a16="http://schemas.microsoft.com/office/drawing/2014/main" val="1896211124"/>
                    </a:ext>
                  </a:extLst>
                </a:gridCol>
                <a:gridCol w="6079134">
                  <a:extLst>
                    <a:ext uri="{9D8B030D-6E8A-4147-A177-3AD203B41FA5}">
                      <a16:colId xmlns:a16="http://schemas.microsoft.com/office/drawing/2014/main" val="4218761480"/>
                    </a:ext>
                  </a:extLst>
                </a:gridCol>
              </a:tblGrid>
              <a:tr h="572990">
                <a:tc>
                  <a:txBody>
                    <a:bodyPr/>
                    <a:lstStyle/>
                    <a:p>
                      <a:pPr fontAlgn="t"/>
                      <a:r>
                        <a:rPr lang="en-IN" sz="1500" b="1">
                          <a:effectLst/>
                        </a:rPr>
                        <a:t>ID</a:t>
                      </a:r>
                      <a:endParaRPr lang="en-IN" sz="1500">
                        <a:effectLst/>
                      </a:endParaRP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Unique identifier given to the defect. (Usually, automated)</a:t>
                      </a: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4352092"/>
                  </a:ext>
                </a:extLst>
              </a:tr>
              <a:tr h="343598">
                <a:tc>
                  <a:txBody>
                    <a:bodyPr/>
                    <a:lstStyle/>
                    <a:p>
                      <a:pPr fontAlgn="t"/>
                      <a:r>
                        <a:rPr lang="en-IN" sz="1500" b="1">
                          <a:effectLst/>
                        </a:rPr>
                        <a:t>Project</a:t>
                      </a:r>
                      <a:endParaRPr lang="en-IN" sz="1500">
                        <a:effectLst/>
                      </a:endParaRP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1500">
                          <a:effectLst/>
                        </a:rPr>
                        <a:t>Project name.</a:t>
                      </a: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69022236"/>
                  </a:ext>
                </a:extLst>
              </a:tr>
              <a:tr h="343598">
                <a:tc>
                  <a:txBody>
                    <a:bodyPr/>
                    <a:lstStyle/>
                    <a:p>
                      <a:pPr fontAlgn="t"/>
                      <a:r>
                        <a:rPr lang="en-IN" sz="1500" b="1">
                          <a:effectLst/>
                        </a:rPr>
                        <a:t>Product</a:t>
                      </a:r>
                      <a:endParaRPr lang="en-IN" sz="1500">
                        <a:effectLst/>
                      </a:endParaRP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1500">
                          <a:effectLst/>
                        </a:rPr>
                        <a:t>Product name.</a:t>
                      </a: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08825528"/>
                  </a:ext>
                </a:extLst>
              </a:tr>
              <a:tr h="572990">
                <a:tc>
                  <a:txBody>
                    <a:bodyPr/>
                    <a:lstStyle/>
                    <a:p>
                      <a:pPr fontAlgn="t"/>
                      <a:r>
                        <a:rPr lang="en-IN" sz="1500" b="1">
                          <a:effectLst/>
                        </a:rPr>
                        <a:t>Release Version</a:t>
                      </a:r>
                      <a:endParaRPr lang="en-IN" sz="1500">
                        <a:effectLst/>
                      </a:endParaRP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Release version of the product. (e.g. 1.2.3)</a:t>
                      </a: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54577471"/>
                  </a:ext>
                </a:extLst>
              </a:tr>
              <a:tr h="572990">
                <a:tc>
                  <a:txBody>
                    <a:bodyPr/>
                    <a:lstStyle/>
                    <a:p>
                      <a:pPr fontAlgn="t"/>
                      <a:r>
                        <a:rPr lang="en-IN" sz="1500" b="1">
                          <a:effectLst/>
                        </a:rPr>
                        <a:t>Module</a:t>
                      </a:r>
                      <a:endParaRPr lang="en-IN" sz="1500">
                        <a:effectLst/>
                      </a:endParaRP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Specific module of the product where the defect was detected.</a:t>
                      </a: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78869825"/>
                  </a:ext>
                </a:extLst>
              </a:tr>
              <a:tr h="807395">
                <a:tc>
                  <a:txBody>
                    <a:bodyPr/>
                    <a:lstStyle/>
                    <a:p>
                      <a:pPr fontAlgn="t"/>
                      <a:r>
                        <a:rPr lang="en-IN" sz="1500" b="1">
                          <a:effectLst/>
                        </a:rPr>
                        <a:t>Detected Build Version</a:t>
                      </a:r>
                      <a:endParaRPr lang="en-IN" sz="1500">
                        <a:effectLst/>
                      </a:endParaRP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Build version of the product where the defect was detected (e.g. 1.2.3.5)</a:t>
                      </a: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30657839"/>
                  </a:ext>
                </a:extLst>
              </a:tr>
              <a:tr h="572990">
                <a:tc>
                  <a:txBody>
                    <a:bodyPr/>
                    <a:lstStyle/>
                    <a:p>
                      <a:pPr fontAlgn="t"/>
                      <a:r>
                        <a:rPr lang="en-IN" sz="1500" b="1">
                          <a:effectLst/>
                        </a:rPr>
                        <a:t>Summary</a:t>
                      </a:r>
                      <a:endParaRPr lang="en-IN" sz="1500">
                        <a:effectLst/>
                      </a:endParaRP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500">
                          <a:effectLst/>
                        </a:rPr>
                        <a:t>Summary of the defect. Keep this clear and concise.</a:t>
                      </a:r>
                    </a:p>
                  </a:txBody>
                  <a:tcPr marL="49736" marR="49736" marT="49736" marB="49736">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83806722"/>
                  </a:ext>
                </a:extLst>
              </a:tr>
              <a:tr h="1276205">
                <a:tc>
                  <a:txBody>
                    <a:bodyPr/>
                    <a:lstStyle/>
                    <a:p>
                      <a:pPr fontAlgn="t"/>
                      <a:r>
                        <a:rPr lang="en-IN" sz="1500" b="1">
                          <a:effectLst/>
                        </a:rPr>
                        <a:t>Description</a:t>
                      </a:r>
                      <a:endParaRPr lang="en-IN" sz="1500">
                        <a:effectLst/>
                      </a:endParaRPr>
                    </a:p>
                  </a:txBody>
                  <a:tcPr marL="49736" marR="49736" marT="49736" marB="49736">
                    <a:lnL>
                      <a:noFill/>
                    </a:lnL>
                    <a:lnR>
                      <a:noFill/>
                    </a:lnR>
                    <a:lnT w="762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US" sz="1500" dirty="0">
                          <a:effectLst/>
                        </a:rPr>
                        <a:t>Detailed description of the defect. Describe as much as possible but without repeating anything or using complex words. Keep it simple but comprehensive.</a:t>
                      </a:r>
                    </a:p>
                  </a:txBody>
                  <a:tcPr marL="49736" marR="49736" marT="49736" marB="49736">
                    <a:lnL>
                      <a:noFill/>
                    </a:lnL>
                    <a:lnR>
                      <a:noFill/>
                    </a:lnR>
                    <a:lnT w="762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2322368672"/>
                  </a:ext>
                </a:extLst>
              </a:tr>
            </a:tbl>
          </a:graphicData>
        </a:graphic>
      </p:graphicFrame>
    </p:spTree>
    <p:extLst>
      <p:ext uri="{BB962C8B-B14F-4D97-AF65-F5344CB8AC3E}">
        <p14:creationId xmlns:p14="http://schemas.microsoft.com/office/powerpoint/2010/main" val="165552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D4249F-363A-45A8-A38F-B27F2569DAEA}"/>
              </a:ext>
            </a:extLst>
          </p:cNvPr>
          <p:cNvSpPr>
            <a:spLocks noGrp="1"/>
          </p:cNvSpPr>
          <p:nvPr>
            <p:ph type="title"/>
          </p:nvPr>
        </p:nvSpPr>
        <p:spPr/>
        <p:txBody>
          <a:bodyPr/>
          <a:lstStyle/>
          <a:p>
            <a:r>
              <a:rPr lang="en-IN" dirty="0"/>
              <a:t>Defect Report Template</a:t>
            </a:r>
          </a:p>
        </p:txBody>
      </p:sp>
      <p:graphicFrame>
        <p:nvGraphicFramePr>
          <p:cNvPr id="2" name="Table 1">
            <a:extLst>
              <a:ext uri="{FF2B5EF4-FFF2-40B4-BE49-F238E27FC236}">
                <a16:creationId xmlns:a16="http://schemas.microsoft.com/office/drawing/2014/main" id="{CD0BA7A1-FAFD-4279-80C5-565DC3F495ED}"/>
              </a:ext>
            </a:extLst>
          </p:cNvPr>
          <p:cNvGraphicFramePr>
            <a:graphicFrameLocks noGrp="1"/>
          </p:cNvGraphicFramePr>
          <p:nvPr>
            <p:extLst>
              <p:ext uri="{D42A27DB-BD31-4B8C-83A1-F6EECF244321}">
                <p14:modId xmlns:p14="http://schemas.microsoft.com/office/powerpoint/2010/main" val="3925936962"/>
              </p:ext>
            </p:extLst>
          </p:nvPr>
        </p:nvGraphicFramePr>
        <p:xfrm>
          <a:off x="461035" y="1381125"/>
          <a:ext cx="8205261" cy="5019677"/>
        </p:xfrm>
        <a:graphic>
          <a:graphicData uri="http://schemas.openxmlformats.org/drawingml/2006/table">
            <a:tbl>
              <a:tblPr/>
              <a:tblGrid>
                <a:gridCol w="2072035">
                  <a:extLst>
                    <a:ext uri="{9D8B030D-6E8A-4147-A177-3AD203B41FA5}">
                      <a16:colId xmlns:a16="http://schemas.microsoft.com/office/drawing/2014/main" val="3150208312"/>
                    </a:ext>
                  </a:extLst>
                </a:gridCol>
                <a:gridCol w="6133226">
                  <a:extLst>
                    <a:ext uri="{9D8B030D-6E8A-4147-A177-3AD203B41FA5}">
                      <a16:colId xmlns:a16="http://schemas.microsoft.com/office/drawing/2014/main" val="2386068311"/>
                    </a:ext>
                  </a:extLst>
                </a:gridCol>
              </a:tblGrid>
              <a:tr h="473961">
                <a:tc>
                  <a:txBody>
                    <a:bodyPr/>
                    <a:lstStyle/>
                    <a:p>
                      <a:pPr fontAlgn="t"/>
                      <a:r>
                        <a:rPr lang="en-IN" sz="1200" b="1">
                          <a:effectLst/>
                        </a:rPr>
                        <a:t>Steps to Replicate</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Step by step description of the way to reproduce the defect. Number the steps.</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96439848"/>
                  </a:ext>
                </a:extLst>
              </a:tr>
              <a:tr h="473961">
                <a:tc>
                  <a:txBody>
                    <a:bodyPr/>
                    <a:lstStyle/>
                    <a:p>
                      <a:pPr fontAlgn="t"/>
                      <a:r>
                        <a:rPr lang="en-IN" sz="1200" b="1">
                          <a:effectLst/>
                        </a:rPr>
                        <a:t>Actual Result</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The actual result you received when you followed the steps.</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46769132"/>
                  </a:ext>
                </a:extLst>
              </a:tr>
              <a:tr h="473961">
                <a:tc>
                  <a:txBody>
                    <a:bodyPr/>
                    <a:lstStyle/>
                    <a:p>
                      <a:pPr fontAlgn="t"/>
                      <a:r>
                        <a:rPr lang="en-IN" sz="1200" b="1">
                          <a:effectLst/>
                        </a:rPr>
                        <a:t>Expected Results</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1200" dirty="0">
                          <a:effectLst/>
                        </a:rPr>
                        <a:t>The expected results.</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10604675"/>
                  </a:ext>
                </a:extLst>
              </a:tr>
              <a:tr h="473961">
                <a:tc>
                  <a:txBody>
                    <a:bodyPr/>
                    <a:lstStyle/>
                    <a:p>
                      <a:pPr fontAlgn="t"/>
                      <a:r>
                        <a:rPr lang="en-IN" sz="1200" b="1">
                          <a:effectLst/>
                        </a:rPr>
                        <a:t>Attachments</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Attach any additional information like screenshots and logs.</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5117030"/>
                  </a:ext>
                </a:extLst>
              </a:tr>
              <a:tr h="280067">
                <a:tc>
                  <a:txBody>
                    <a:bodyPr/>
                    <a:lstStyle/>
                    <a:p>
                      <a:pPr fontAlgn="t"/>
                      <a:r>
                        <a:rPr lang="en-IN" sz="1200" b="1">
                          <a:effectLst/>
                        </a:rPr>
                        <a:t>Remarks</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Any additional comments on the defect.</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65033041"/>
                  </a:ext>
                </a:extLst>
              </a:tr>
              <a:tr h="473961">
                <a:tc>
                  <a:txBody>
                    <a:bodyPr/>
                    <a:lstStyle/>
                    <a:p>
                      <a:pPr fontAlgn="t"/>
                      <a:r>
                        <a:rPr lang="en-IN" sz="1200" b="1">
                          <a:effectLst/>
                        </a:rPr>
                        <a:t>Defect Severity</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Severity of the Defect. </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59987063"/>
                  </a:ext>
                </a:extLst>
              </a:tr>
              <a:tr h="473961">
                <a:tc>
                  <a:txBody>
                    <a:bodyPr/>
                    <a:lstStyle/>
                    <a:p>
                      <a:pPr fontAlgn="t"/>
                      <a:r>
                        <a:rPr lang="en-IN" sz="1200" b="1">
                          <a:effectLst/>
                        </a:rPr>
                        <a:t>Defect Priority</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Priority of the Defect. </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23026626"/>
                  </a:ext>
                </a:extLst>
              </a:tr>
              <a:tr h="473961">
                <a:tc>
                  <a:txBody>
                    <a:bodyPr/>
                    <a:lstStyle/>
                    <a:p>
                      <a:pPr fontAlgn="t"/>
                      <a:r>
                        <a:rPr lang="en-IN" sz="1200" b="1">
                          <a:effectLst/>
                        </a:rPr>
                        <a:t>Reported By</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The name of the person who reported the defect.</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4135473"/>
                  </a:ext>
                </a:extLst>
              </a:tr>
              <a:tr h="473961">
                <a:tc>
                  <a:txBody>
                    <a:bodyPr/>
                    <a:lstStyle/>
                    <a:p>
                      <a:pPr fontAlgn="t"/>
                      <a:r>
                        <a:rPr lang="en-IN" sz="1200" b="1">
                          <a:effectLst/>
                        </a:rPr>
                        <a:t>Assigned To</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rPr>
                        <a:t>The name of the person that is assigned to analyze/fix the defect.</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65254513"/>
                  </a:ext>
                </a:extLst>
              </a:tr>
              <a:tr h="473961">
                <a:tc>
                  <a:txBody>
                    <a:bodyPr/>
                    <a:lstStyle/>
                    <a:p>
                      <a:pPr fontAlgn="t"/>
                      <a:r>
                        <a:rPr lang="en-IN" sz="1200" b="1">
                          <a:effectLst/>
                        </a:rPr>
                        <a:t>Status</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rPr>
                        <a:t>The status of the defect.</a:t>
                      </a:r>
                    </a:p>
                  </a:txBody>
                  <a:tcPr marL="41411" marR="41411" marT="41411" marB="41411">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26326706"/>
                  </a:ext>
                </a:extLst>
              </a:tr>
              <a:tr h="473961">
                <a:tc>
                  <a:txBody>
                    <a:bodyPr/>
                    <a:lstStyle/>
                    <a:p>
                      <a:pPr fontAlgn="t"/>
                      <a:r>
                        <a:rPr lang="en-IN" sz="1200" b="1">
                          <a:effectLst/>
                        </a:rPr>
                        <a:t>Fixed Build Version</a:t>
                      </a:r>
                      <a:endParaRPr lang="en-IN" sz="1200">
                        <a:effectLst/>
                      </a:endParaRPr>
                    </a:p>
                  </a:txBody>
                  <a:tcPr marL="41411" marR="41411" marT="41411" marB="41411">
                    <a:lnL>
                      <a:noFill/>
                    </a:lnL>
                    <a:lnR>
                      <a:noFill/>
                    </a:lnR>
                    <a:lnT w="762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US" sz="1200" dirty="0">
                          <a:effectLst/>
                        </a:rPr>
                        <a:t>Build version of the product where the defect was fixed (e.g. 1.2.3.9)</a:t>
                      </a:r>
                    </a:p>
                  </a:txBody>
                  <a:tcPr marL="41411" marR="41411" marT="41411" marB="41411">
                    <a:lnL>
                      <a:noFill/>
                    </a:lnL>
                    <a:lnR>
                      <a:noFill/>
                    </a:lnR>
                    <a:lnT w="762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1985610668"/>
                  </a:ext>
                </a:extLst>
              </a:tr>
            </a:tbl>
          </a:graphicData>
        </a:graphic>
      </p:graphicFrame>
    </p:spTree>
    <p:extLst>
      <p:ext uri="{BB962C8B-B14F-4D97-AF65-F5344CB8AC3E}">
        <p14:creationId xmlns:p14="http://schemas.microsoft.com/office/powerpoint/2010/main" val="41612754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0DCE697-F543-4160-AA42-E910048CB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44000" cy="481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9927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16B518-3348-4CA3-B655-F1DFB75651B6}"/>
              </a:ext>
            </a:extLst>
          </p:cNvPr>
          <p:cNvSpPr>
            <a:spLocks noGrp="1"/>
          </p:cNvSpPr>
          <p:nvPr>
            <p:ph sz="quarter" idx="12"/>
          </p:nvPr>
        </p:nvSpPr>
        <p:spPr/>
        <p:txBody>
          <a:bodyPr/>
          <a:lstStyle/>
          <a:p>
            <a:r>
              <a:rPr lang="en-US" dirty="0"/>
              <a:t>In such case, as a Test Manager, what will you do?</a:t>
            </a:r>
          </a:p>
          <a:p>
            <a:r>
              <a:rPr lang="en-US" dirty="0"/>
              <a:t> A) Agree With the test team that its a defect</a:t>
            </a:r>
          </a:p>
          <a:p>
            <a:endParaRPr lang="en-US" dirty="0"/>
          </a:p>
          <a:p>
            <a:r>
              <a:rPr lang="en-US" dirty="0"/>
              <a:t> B) Test Manager takes the role of judge to decide whether the problem is defect or not</a:t>
            </a:r>
          </a:p>
          <a:p>
            <a:endParaRPr lang="en-US" dirty="0"/>
          </a:p>
          <a:p>
            <a:r>
              <a:rPr lang="en-US" dirty="0"/>
              <a:t> C) Agree with the development team that is not a defect</a:t>
            </a:r>
            <a:endParaRPr lang="en-IN" dirty="0"/>
          </a:p>
        </p:txBody>
      </p:sp>
      <p:sp>
        <p:nvSpPr>
          <p:cNvPr id="4" name="Title 3">
            <a:extLst>
              <a:ext uri="{FF2B5EF4-FFF2-40B4-BE49-F238E27FC236}">
                <a16:creationId xmlns:a16="http://schemas.microsoft.com/office/drawing/2014/main" id="{6BB283B7-039F-4CE2-968F-F021C91143B4}"/>
              </a:ext>
            </a:extLst>
          </p:cNvPr>
          <p:cNvSpPr>
            <a:spLocks noGrp="1"/>
          </p:cNvSpPr>
          <p:nvPr>
            <p:ph type="title"/>
          </p:nvPr>
        </p:nvSpPr>
        <p:spPr/>
        <p:txBody>
          <a:bodyPr/>
          <a:lstStyle/>
          <a:p>
            <a:r>
              <a:rPr lang="en-IN" dirty="0"/>
              <a:t>Defect Report</a:t>
            </a:r>
          </a:p>
        </p:txBody>
      </p:sp>
    </p:spTree>
    <p:extLst>
      <p:ext uri="{BB962C8B-B14F-4D97-AF65-F5344CB8AC3E}">
        <p14:creationId xmlns:p14="http://schemas.microsoft.com/office/powerpoint/2010/main" val="205713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Does Software Have Bugs?</a:t>
            </a:r>
          </a:p>
        </p:txBody>
      </p:sp>
      <p:sp>
        <p:nvSpPr>
          <p:cNvPr id="5" name="Content Placeholder 4">
            <a:extLst>
              <a:ext uri="{FF2B5EF4-FFF2-40B4-BE49-F238E27FC236}">
                <a16:creationId xmlns:a16="http://schemas.microsoft.com/office/drawing/2014/main" id="{DDAF8633-2B87-4ACC-B093-F94F15CDBCA5}"/>
              </a:ext>
            </a:extLst>
          </p:cNvPr>
          <p:cNvSpPr>
            <a:spLocks noGrp="1"/>
          </p:cNvSpPr>
          <p:nvPr>
            <p:ph sz="quarter" idx="12"/>
          </p:nvPr>
        </p:nvSpPr>
        <p:spPr/>
        <p:txBody>
          <a:bodyPr>
            <a:normAutofit/>
          </a:bodyPr>
          <a:lstStyle/>
          <a:p>
            <a:r>
              <a:rPr lang="en-US" dirty="0"/>
              <a:t>#8) Software Development Tools</a:t>
            </a:r>
          </a:p>
          <a:p>
            <a:r>
              <a:rPr lang="en-IN" dirty="0"/>
              <a:t>#9) Obsolete Automation Scripts</a:t>
            </a:r>
          </a:p>
          <a:p>
            <a:r>
              <a:rPr lang="en-US" dirty="0"/>
              <a:t>#10) Lack of Skilled Testers</a:t>
            </a:r>
          </a:p>
          <a:p>
            <a:r>
              <a:rPr lang="en-US" dirty="0"/>
              <a:t>#11) Not having a proper test setup (test environment) for testing all requirements.</a:t>
            </a:r>
          </a:p>
          <a:p>
            <a:r>
              <a:rPr lang="en-US" dirty="0"/>
              <a:t>#12) Starting to write code or test cases without understanding the requirements clearly.</a:t>
            </a:r>
          </a:p>
          <a:p>
            <a:r>
              <a:rPr lang="en-US" dirty="0"/>
              <a:t>#13) The incorrect design which leads to issues being carried out in all phases of the Software Development Cycle.</a:t>
            </a:r>
          </a:p>
          <a:p>
            <a:endParaRPr lang="en-US" dirty="0"/>
          </a:p>
        </p:txBody>
      </p:sp>
    </p:spTree>
    <p:extLst>
      <p:ext uri="{BB962C8B-B14F-4D97-AF65-F5344CB8AC3E}">
        <p14:creationId xmlns:p14="http://schemas.microsoft.com/office/powerpoint/2010/main" val="41958171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09A4F4-8B7C-4BBF-A819-629717656782}"/>
              </a:ext>
            </a:extLst>
          </p:cNvPr>
          <p:cNvSpPr>
            <a:spLocks noGrp="1"/>
          </p:cNvSpPr>
          <p:nvPr>
            <p:ph type="title"/>
          </p:nvPr>
        </p:nvSpPr>
        <p:spPr/>
        <p:txBody>
          <a:bodyPr/>
          <a:lstStyle/>
          <a:p>
            <a:r>
              <a:rPr lang="en-IN" dirty="0"/>
              <a:t>Defect Categorization</a:t>
            </a:r>
          </a:p>
        </p:txBody>
      </p:sp>
      <p:pic>
        <p:nvPicPr>
          <p:cNvPr id="4098" name="Picture 2">
            <a:extLst>
              <a:ext uri="{FF2B5EF4-FFF2-40B4-BE49-F238E27FC236}">
                <a16:creationId xmlns:a16="http://schemas.microsoft.com/office/drawing/2014/main" id="{D5D6041A-8472-4498-896B-1776F763B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331221"/>
            <a:ext cx="7858125"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1176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E0A5B-1B06-4E92-B010-D1F80CEB400E}"/>
              </a:ext>
            </a:extLst>
          </p:cNvPr>
          <p:cNvSpPr>
            <a:spLocks noGrp="1"/>
          </p:cNvSpPr>
          <p:nvPr>
            <p:ph type="title"/>
          </p:nvPr>
        </p:nvSpPr>
        <p:spPr/>
        <p:txBody>
          <a:bodyPr/>
          <a:lstStyle/>
          <a:p>
            <a:r>
              <a:rPr lang="en-IN" dirty="0"/>
              <a:t>Defect Categorization</a:t>
            </a:r>
          </a:p>
        </p:txBody>
      </p:sp>
      <p:graphicFrame>
        <p:nvGraphicFramePr>
          <p:cNvPr id="4" name="Table 3">
            <a:extLst>
              <a:ext uri="{FF2B5EF4-FFF2-40B4-BE49-F238E27FC236}">
                <a16:creationId xmlns:a16="http://schemas.microsoft.com/office/drawing/2014/main" id="{07BC960B-B535-4C23-8F18-3CE12BA4E2FD}"/>
              </a:ext>
            </a:extLst>
          </p:cNvPr>
          <p:cNvGraphicFramePr>
            <a:graphicFrameLocks noGrp="1"/>
          </p:cNvGraphicFramePr>
          <p:nvPr>
            <p:extLst>
              <p:ext uri="{D42A27DB-BD31-4B8C-83A1-F6EECF244321}">
                <p14:modId xmlns:p14="http://schemas.microsoft.com/office/powerpoint/2010/main" val="3039778750"/>
              </p:ext>
            </p:extLst>
          </p:nvPr>
        </p:nvGraphicFramePr>
        <p:xfrm>
          <a:off x="533401" y="1381125"/>
          <a:ext cx="8205260" cy="4824412"/>
        </p:xfrm>
        <a:graphic>
          <a:graphicData uri="http://schemas.openxmlformats.org/drawingml/2006/table">
            <a:tbl>
              <a:tblPr/>
              <a:tblGrid>
                <a:gridCol w="506794">
                  <a:extLst>
                    <a:ext uri="{9D8B030D-6E8A-4147-A177-3AD203B41FA5}">
                      <a16:colId xmlns:a16="http://schemas.microsoft.com/office/drawing/2014/main" val="3083772130"/>
                    </a:ext>
                  </a:extLst>
                </a:gridCol>
                <a:gridCol w="2051316">
                  <a:extLst>
                    <a:ext uri="{9D8B030D-6E8A-4147-A177-3AD203B41FA5}">
                      <a16:colId xmlns:a16="http://schemas.microsoft.com/office/drawing/2014/main" val="1650665481"/>
                    </a:ext>
                  </a:extLst>
                </a:gridCol>
                <a:gridCol w="1023289">
                  <a:extLst>
                    <a:ext uri="{9D8B030D-6E8A-4147-A177-3AD203B41FA5}">
                      <a16:colId xmlns:a16="http://schemas.microsoft.com/office/drawing/2014/main" val="620498975"/>
                    </a:ext>
                  </a:extLst>
                </a:gridCol>
                <a:gridCol w="4623861">
                  <a:extLst>
                    <a:ext uri="{9D8B030D-6E8A-4147-A177-3AD203B41FA5}">
                      <a16:colId xmlns:a16="http://schemas.microsoft.com/office/drawing/2014/main" val="404815038"/>
                    </a:ext>
                  </a:extLst>
                </a:gridCol>
              </a:tblGrid>
              <a:tr h="411384">
                <a:tc>
                  <a:txBody>
                    <a:bodyPr/>
                    <a:lstStyle/>
                    <a:p>
                      <a:pPr algn="l" fontAlgn="t"/>
                      <a:r>
                        <a:rPr lang="en-IN" sz="1100" b="1">
                          <a:effectLst/>
                        </a:rPr>
                        <a:t>No.</a:t>
                      </a:r>
                    </a:p>
                  </a:txBody>
                  <a:tcPr marL="37399" marR="37399" marT="37399" marB="37399">
                    <a:lnL w="7620" cap="flat" cmpd="sng" algn="ctr">
                      <a:solidFill>
                        <a:srgbClr val="10B9DF"/>
                      </a:solidFill>
                      <a:prstDash val="solid"/>
                      <a:round/>
                      <a:headEnd type="none" w="med" len="med"/>
                      <a:tailEnd type="none" w="med" len="med"/>
                    </a:lnL>
                    <a:lnR w="7620" cap="flat" cmpd="sng" algn="ctr">
                      <a:solidFill>
                        <a:srgbClr val="D0B6DF"/>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IN" sz="1100" b="1">
                          <a:effectLst/>
                        </a:rPr>
                        <a:t>Description</a:t>
                      </a:r>
                    </a:p>
                  </a:txBody>
                  <a:tcPr marL="37399" marR="37399" marT="37399" marB="37399">
                    <a:lnL w="7620" cap="flat" cmpd="sng" algn="ctr">
                      <a:solidFill>
                        <a:srgbClr val="D0B6DF"/>
                      </a:solidFill>
                      <a:prstDash val="solid"/>
                      <a:round/>
                      <a:headEnd type="none" w="med" len="med"/>
                      <a:tailEnd type="none" w="med" len="med"/>
                    </a:lnL>
                    <a:lnR w="7620" cap="flat" cmpd="sng" algn="ctr">
                      <a:solidFill>
                        <a:srgbClr val="10BEDF"/>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IN" sz="1100" b="1">
                          <a:effectLst/>
                        </a:rPr>
                        <a:t>Priority</a:t>
                      </a:r>
                    </a:p>
                  </a:txBody>
                  <a:tcPr marL="37399" marR="37399" marT="37399" marB="37399">
                    <a:lnL w="7620" cap="flat" cmpd="sng" algn="ctr">
                      <a:solidFill>
                        <a:srgbClr val="10BEDF"/>
                      </a:solidFill>
                      <a:prstDash val="solid"/>
                      <a:round/>
                      <a:headEnd type="none" w="med" len="med"/>
                      <a:tailEnd type="none" w="med" len="med"/>
                    </a:lnL>
                    <a:lnR w="7620" cap="flat" cmpd="sng" algn="ctr">
                      <a:solidFill>
                        <a:srgbClr val="D0C4DF"/>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IN" sz="1100" b="1">
                          <a:effectLst/>
                        </a:rPr>
                        <a:t>Explanation</a:t>
                      </a:r>
                    </a:p>
                  </a:txBody>
                  <a:tcPr marL="37399" marR="37399" marT="37399" marB="37399">
                    <a:lnL w="7620" cap="flat" cmpd="sng" algn="ctr">
                      <a:solidFill>
                        <a:srgbClr val="D0C4DF"/>
                      </a:solidFill>
                      <a:prstDash val="solid"/>
                      <a:round/>
                      <a:headEnd type="none" w="med" len="med"/>
                      <a:tailEnd type="none" w="med" len="med"/>
                    </a:lnL>
                    <a:lnR w="12700" cap="flat" cmpd="sng" algn="ctr">
                      <a:solidFill>
                        <a:srgbClr val="D024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2749020160"/>
                  </a:ext>
                </a:extLst>
              </a:tr>
              <a:tr h="579678">
                <a:tc>
                  <a:txBody>
                    <a:bodyPr/>
                    <a:lstStyle/>
                    <a:p>
                      <a:pPr algn="l" fontAlgn="t"/>
                      <a:r>
                        <a:rPr lang="en-IN" sz="1100">
                          <a:effectLst/>
                        </a:rPr>
                        <a:t>1</a:t>
                      </a:r>
                    </a:p>
                  </a:txBody>
                  <a:tcPr marL="37399" marR="37399" marT="37399" marB="37399">
                    <a:lnL w="12700" cap="flat" cmpd="sng" algn="ctr">
                      <a:solidFill>
                        <a:srgbClr val="D02F12"/>
                      </a:solidFill>
                      <a:prstDash val="solid"/>
                      <a:round/>
                      <a:headEnd type="none" w="med" len="med"/>
                      <a:tailEnd type="none" w="med" len="med"/>
                    </a:lnL>
                    <a:lnR w="12700" cap="flat" cmpd="sng" algn="ctr">
                      <a:solidFill>
                        <a:srgbClr val="B02B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100">
                          <a:effectLst/>
                        </a:rPr>
                        <a:t>The website performance is too slow</a:t>
                      </a:r>
                    </a:p>
                  </a:txBody>
                  <a:tcPr marL="37399" marR="37399" marT="37399" marB="37399">
                    <a:lnL w="12700" cap="flat" cmpd="sng" algn="ctr">
                      <a:solidFill>
                        <a:srgbClr val="B02B12"/>
                      </a:solidFill>
                      <a:prstDash val="solid"/>
                      <a:round/>
                      <a:headEnd type="none" w="med" len="med"/>
                      <a:tailEnd type="none" w="med" len="med"/>
                    </a:lnL>
                    <a:lnR w="12700" cap="flat" cmpd="sng" algn="ctr">
                      <a:solidFill>
                        <a:srgbClr val="1036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a:effectLst/>
                        </a:rPr>
                        <a:t>High</a:t>
                      </a:r>
                    </a:p>
                  </a:txBody>
                  <a:tcPr marL="37399" marR="37399" marT="37399" marB="37399">
                    <a:lnL w="12700" cap="flat" cmpd="sng" algn="ctr">
                      <a:solidFill>
                        <a:srgbClr val="103612"/>
                      </a:solidFill>
                      <a:prstDash val="solid"/>
                      <a:round/>
                      <a:headEnd type="none" w="med" len="med"/>
                      <a:tailEnd type="none" w="med" len="med"/>
                    </a:lnL>
                    <a:lnR w="12700" cap="flat" cmpd="sng" algn="ctr">
                      <a:solidFill>
                        <a:srgbClr val="7036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100">
                          <a:effectLst/>
                        </a:rPr>
                        <a:t>The performance bug can cause huge inconvenience to user.</a:t>
                      </a:r>
                    </a:p>
                  </a:txBody>
                  <a:tcPr marL="37399" marR="37399" marT="37399" marB="37399">
                    <a:lnL w="12700" cap="flat" cmpd="sng" algn="ctr">
                      <a:solidFill>
                        <a:srgbClr val="703612"/>
                      </a:solidFill>
                      <a:prstDash val="solid"/>
                      <a:round/>
                      <a:headEnd type="none" w="med" len="med"/>
                      <a:tailEnd type="none" w="med" len="med"/>
                    </a:lnL>
                    <a:lnR w="12700" cap="flat" cmpd="sng" algn="ctr">
                      <a:solidFill>
                        <a:srgbClr val="9022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82533771"/>
                  </a:ext>
                </a:extLst>
              </a:tr>
              <a:tr h="916264">
                <a:tc>
                  <a:txBody>
                    <a:bodyPr/>
                    <a:lstStyle/>
                    <a:p>
                      <a:pPr algn="l" fontAlgn="t"/>
                      <a:r>
                        <a:rPr lang="en-IN" sz="1100">
                          <a:effectLst/>
                        </a:rPr>
                        <a:t>2</a:t>
                      </a:r>
                    </a:p>
                  </a:txBody>
                  <a:tcPr marL="37399" marR="37399" marT="37399" marB="37399">
                    <a:lnL w="12700" cap="flat" cmpd="sng" algn="ctr">
                      <a:solidFill>
                        <a:srgbClr val="F03E12"/>
                      </a:solidFill>
                      <a:prstDash val="solid"/>
                      <a:round/>
                      <a:headEnd type="none" w="med" len="med"/>
                      <a:tailEnd type="none" w="med" len="med"/>
                    </a:lnL>
                    <a:lnR w="12700" cap="flat" cmpd="sng" algn="ctr">
                      <a:solidFill>
                        <a:srgbClr val="703E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100">
                          <a:effectLst/>
                        </a:rPr>
                        <a:t>The login function of the website does not work properly</a:t>
                      </a:r>
                    </a:p>
                  </a:txBody>
                  <a:tcPr marL="37399" marR="37399" marT="37399" marB="37399">
                    <a:lnL w="12700" cap="flat" cmpd="sng" algn="ctr">
                      <a:solidFill>
                        <a:srgbClr val="703E12"/>
                      </a:solidFill>
                      <a:prstDash val="solid"/>
                      <a:round/>
                      <a:headEnd type="none" w="med" len="med"/>
                      <a:tailEnd type="none" w="med" len="med"/>
                    </a:lnL>
                    <a:lnR w="12700" cap="flat" cmpd="sng" algn="ctr">
                      <a:solidFill>
                        <a:srgbClr val="3048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100">
                          <a:effectLst/>
                        </a:rPr>
                        <a:t>Critical</a:t>
                      </a:r>
                    </a:p>
                  </a:txBody>
                  <a:tcPr marL="37399" marR="37399" marT="37399" marB="37399">
                    <a:lnL w="12700" cap="flat" cmpd="sng" algn="ctr">
                      <a:solidFill>
                        <a:srgbClr val="304812"/>
                      </a:solidFill>
                      <a:prstDash val="solid"/>
                      <a:round/>
                      <a:headEnd type="none" w="med" len="med"/>
                      <a:tailEnd type="none" w="med" len="med"/>
                    </a:lnL>
                    <a:lnR w="12700" cap="flat" cmpd="sng" algn="ctr">
                      <a:solidFill>
                        <a:srgbClr val="3049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100">
                          <a:effectLst/>
                        </a:rPr>
                        <a:t>Login is one of the main function of the banking website if this feature does not work,  it is serious bugs</a:t>
                      </a:r>
                    </a:p>
                  </a:txBody>
                  <a:tcPr marL="37399" marR="37399" marT="37399" marB="37399">
                    <a:lnL w="12700" cap="flat" cmpd="sng" algn="ctr">
                      <a:solidFill>
                        <a:srgbClr val="304912"/>
                      </a:solidFill>
                      <a:prstDash val="solid"/>
                      <a:round/>
                      <a:headEnd type="none" w="med" len="med"/>
                      <a:tailEnd type="none" w="med" len="med"/>
                    </a:lnL>
                    <a:lnR w="12700" cap="flat" cmpd="sng" algn="ctr">
                      <a:solidFill>
                        <a:srgbClr val="F03E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634566378"/>
                  </a:ext>
                </a:extLst>
              </a:tr>
              <a:tr h="1252851">
                <a:tc>
                  <a:txBody>
                    <a:bodyPr/>
                    <a:lstStyle/>
                    <a:p>
                      <a:pPr algn="l" fontAlgn="t"/>
                      <a:r>
                        <a:rPr lang="en-IN" sz="1100">
                          <a:effectLst/>
                        </a:rPr>
                        <a:t>3</a:t>
                      </a:r>
                    </a:p>
                  </a:txBody>
                  <a:tcPr marL="37399" marR="37399" marT="37399" marB="37399">
                    <a:lnL w="12700" cap="flat" cmpd="sng" algn="ctr">
                      <a:solidFill>
                        <a:srgbClr val="D04B12"/>
                      </a:solidFill>
                      <a:prstDash val="solid"/>
                      <a:round/>
                      <a:headEnd type="none" w="med" len="med"/>
                      <a:tailEnd type="none" w="med" len="med"/>
                    </a:lnL>
                    <a:lnR w="12700" cap="flat" cmpd="sng" algn="ctr">
                      <a:solidFill>
                        <a:srgbClr val="D04F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100">
                          <a:effectLst/>
                        </a:rPr>
                        <a:t>The GUI of the website does not display correctly on mobile devices</a:t>
                      </a:r>
                    </a:p>
                  </a:txBody>
                  <a:tcPr marL="37399" marR="37399" marT="37399" marB="37399">
                    <a:lnL w="12700" cap="flat" cmpd="sng" algn="ctr">
                      <a:solidFill>
                        <a:srgbClr val="D04F12"/>
                      </a:solidFill>
                      <a:prstDash val="solid"/>
                      <a:round/>
                      <a:headEnd type="none" w="med" len="med"/>
                      <a:tailEnd type="none" w="med" len="med"/>
                    </a:lnL>
                    <a:lnR w="12700" cap="flat" cmpd="sng" algn="ctr">
                      <a:solidFill>
                        <a:srgbClr val="7051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100">
                          <a:effectLst/>
                        </a:rPr>
                        <a:t>Medium</a:t>
                      </a:r>
                    </a:p>
                  </a:txBody>
                  <a:tcPr marL="37399" marR="37399" marT="37399" marB="37399">
                    <a:lnL w="12700" cap="flat" cmpd="sng" algn="ctr">
                      <a:solidFill>
                        <a:srgbClr val="705112"/>
                      </a:solidFill>
                      <a:prstDash val="solid"/>
                      <a:round/>
                      <a:headEnd type="none" w="med" len="med"/>
                      <a:tailEnd type="none" w="med" len="med"/>
                    </a:lnL>
                    <a:lnR w="12700" cap="flat" cmpd="sng" algn="ctr">
                      <a:solidFill>
                        <a:srgbClr val="F018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100">
                          <a:effectLst/>
                        </a:rPr>
                        <a:t>The defect affects the user who use Smartphone to view the website.</a:t>
                      </a:r>
                    </a:p>
                  </a:txBody>
                  <a:tcPr marL="37399" marR="37399" marT="37399" marB="37399">
                    <a:lnL w="12700" cap="flat" cmpd="sng" algn="ctr">
                      <a:solidFill>
                        <a:srgbClr val="F01812"/>
                      </a:solidFill>
                      <a:prstDash val="solid"/>
                      <a:round/>
                      <a:headEnd type="none" w="med" len="med"/>
                      <a:tailEnd type="none" w="med" len="med"/>
                    </a:lnL>
                    <a:lnR w="12700" cap="flat" cmpd="sng" algn="ctr">
                      <a:solidFill>
                        <a:srgbClr val="7019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58306249"/>
                  </a:ext>
                </a:extLst>
              </a:tr>
              <a:tr h="916264">
                <a:tc>
                  <a:txBody>
                    <a:bodyPr/>
                    <a:lstStyle/>
                    <a:p>
                      <a:pPr algn="l" fontAlgn="t"/>
                      <a:r>
                        <a:rPr lang="en-IN" sz="1100">
                          <a:effectLst/>
                        </a:rPr>
                        <a:t>4</a:t>
                      </a:r>
                    </a:p>
                  </a:txBody>
                  <a:tcPr marL="37399" marR="37399" marT="37399" marB="37399">
                    <a:lnL w="12700" cap="flat" cmpd="sng" algn="ctr">
                      <a:solidFill>
                        <a:srgbClr val="F01312"/>
                      </a:solidFill>
                      <a:prstDash val="solid"/>
                      <a:round/>
                      <a:headEnd type="none" w="med" len="med"/>
                      <a:tailEnd type="none" w="med" len="med"/>
                    </a:lnL>
                    <a:lnR w="12700" cap="flat" cmpd="sng" algn="ctr">
                      <a:solidFill>
                        <a:srgbClr val="F024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100">
                          <a:effectLst/>
                        </a:rPr>
                        <a:t>The website could not remember the user login session</a:t>
                      </a:r>
                    </a:p>
                  </a:txBody>
                  <a:tcPr marL="37399" marR="37399" marT="37399" marB="37399">
                    <a:lnL w="12700" cap="flat" cmpd="sng" algn="ctr">
                      <a:solidFill>
                        <a:srgbClr val="F02412"/>
                      </a:solidFill>
                      <a:prstDash val="solid"/>
                      <a:round/>
                      <a:headEnd type="none" w="med" len="med"/>
                      <a:tailEnd type="none" w="med" len="med"/>
                    </a:lnL>
                    <a:lnR w="12700" cap="flat" cmpd="sng" algn="ctr">
                      <a:solidFill>
                        <a:srgbClr val="9025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100">
                          <a:effectLst/>
                        </a:rPr>
                        <a:t>High</a:t>
                      </a:r>
                    </a:p>
                  </a:txBody>
                  <a:tcPr marL="37399" marR="37399" marT="37399" marB="37399">
                    <a:lnL w="12700" cap="flat" cmpd="sng" algn="ctr">
                      <a:solidFill>
                        <a:srgbClr val="902512"/>
                      </a:solidFill>
                      <a:prstDash val="solid"/>
                      <a:round/>
                      <a:headEnd type="none" w="med" len="med"/>
                      <a:tailEnd type="none" w="med" len="med"/>
                    </a:lnL>
                    <a:lnR w="12700" cap="flat" cmpd="sng" algn="ctr">
                      <a:solidFill>
                        <a:srgbClr val="B05B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100">
                          <a:effectLst/>
                        </a:rPr>
                        <a:t>This is a serious issue since the user will be able to login but not be able to perform any further transactions</a:t>
                      </a:r>
                    </a:p>
                  </a:txBody>
                  <a:tcPr marL="37399" marR="37399" marT="37399" marB="37399">
                    <a:lnL w="12700" cap="flat" cmpd="sng" algn="ctr">
                      <a:solidFill>
                        <a:srgbClr val="B05B12"/>
                      </a:solidFill>
                      <a:prstDash val="solid"/>
                      <a:round/>
                      <a:headEnd type="none" w="med" len="med"/>
                      <a:tailEnd type="none" w="med" len="med"/>
                    </a:lnL>
                    <a:lnR w="12700" cap="flat" cmpd="sng" algn="ctr">
                      <a:solidFill>
                        <a:srgbClr val="101812"/>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876893867"/>
                  </a:ext>
                </a:extLst>
              </a:tr>
              <a:tr h="747971">
                <a:tc>
                  <a:txBody>
                    <a:bodyPr/>
                    <a:lstStyle/>
                    <a:p>
                      <a:pPr algn="l" fontAlgn="t"/>
                      <a:r>
                        <a:rPr lang="en-IN" sz="1100">
                          <a:effectLst/>
                        </a:rPr>
                        <a:t>5</a:t>
                      </a:r>
                    </a:p>
                  </a:txBody>
                  <a:tcPr marL="37399" marR="37399" marT="37399" marB="37399">
                    <a:lnL w="12700" cap="flat" cmpd="sng" algn="ctr">
                      <a:solidFill>
                        <a:srgbClr val="102912"/>
                      </a:solidFill>
                      <a:prstDash val="solid"/>
                      <a:round/>
                      <a:headEnd type="none" w="med" len="med"/>
                      <a:tailEnd type="none" w="med" len="med"/>
                    </a:lnL>
                    <a:lnR w="12700" cap="flat" cmpd="sng" algn="ctr">
                      <a:solidFill>
                        <a:srgbClr val="903912"/>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D02512"/>
                      </a:solidFill>
                      <a:prstDash val="solid"/>
                      <a:round/>
                      <a:headEnd type="none" w="med" len="med"/>
                      <a:tailEnd type="none" w="med" len="med"/>
                    </a:lnB>
                    <a:solidFill>
                      <a:srgbClr val="FFFFFF"/>
                    </a:solidFill>
                  </a:tcPr>
                </a:tc>
                <a:tc>
                  <a:txBody>
                    <a:bodyPr/>
                    <a:lstStyle/>
                    <a:p>
                      <a:pPr algn="l" fontAlgn="t"/>
                      <a:r>
                        <a:rPr lang="en-IN" sz="1100">
                          <a:effectLst/>
                        </a:rPr>
                        <a:t>Some links doesn’t work</a:t>
                      </a:r>
                    </a:p>
                  </a:txBody>
                  <a:tcPr marL="37399" marR="37399" marT="37399" marB="37399">
                    <a:lnL w="12700" cap="flat" cmpd="sng" algn="ctr">
                      <a:solidFill>
                        <a:srgbClr val="903912"/>
                      </a:solidFill>
                      <a:prstDash val="solid"/>
                      <a:round/>
                      <a:headEnd type="none" w="med" len="med"/>
                      <a:tailEnd type="none" w="med" len="med"/>
                    </a:lnL>
                    <a:lnR w="12700" cap="flat" cmpd="sng" algn="ctr">
                      <a:solidFill>
                        <a:srgbClr val="704A12"/>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903B12"/>
                      </a:solidFill>
                      <a:prstDash val="solid"/>
                      <a:round/>
                      <a:headEnd type="none" w="med" len="med"/>
                      <a:tailEnd type="none" w="med" len="med"/>
                    </a:lnB>
                    <a:solidFill>
                      <a:srgbClr val="FFFFFF"/>
                    </a:solidFill>
                  </a:tcPr>
                </a:tc>
                <a:tc>
                  <a:txBody>
                    <a:bodyPr/>
                    <a:lstStyle/>
                    <a:p>
                      <a:pPr algn="l" fontAlgn="t"/>
                      <a:r>
                        <a:rPr lang="en-IN" sz="1100">
                          <a:effectLst/>
                        </a:rPr>
                        <a:t>Low</a:t>
                      </a:r>
                    </a:p>
                  </a:txBody>
                  <a:tcPr marL="37399" marR="37399" marT="37399" marB="37399">
                    <a:lnL w="12700" cap="flat" cmpd="sng" algn="ctr">
                      <a:solidFill>
                        <a:srgbClr val="704A12"/>
                      </a:solidFill>
                      <a:prstDash val="solid"/>
                      <a:round/>
                      <a:headEnd type="none" w="med" len="med"/>
                      <a:tailEnd type="none" w="med" len="med"/>
                    </a:lnL>
                    <a:lnR w="12700" cap="flat" cmpd="sng" algn="ctr">
                      <a:solidFill>
                        <a:srgbClr val="102212"/>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504C12"/>
                      </a:solidFill>
                      <a:prstDash val="solid"/>
                      <a:round/>
                      <a:headEnd type="none" w="med" len="med"/>
                      <a:tailEnd type="none" w="med" len="med"/>
                    </a:lnB>
                    <a:solidFill>
                      <a:srgbClr val="FFFFFF"/>
                    </a:solidFill>
                  </a:tcPr>
                </a:tc>
                <a:tc>
                  <a:txBody>
                    <a:bodyPr/>
                    <a:lstStyle/>
                    <a:p>
                      <a:pPr algn="l" fontAlgn="t"/>
                      <a:r>
                        <a:rPr lang="en-US" sz="1100" dirty="0">
                          <a:effectLst/>
                        </a:rPr>
                        <a:t>This is an easy fix for development guys and the user can still access the site without these links</a:t>
                      </a:r>
                    </a:p>
                  </a:txBody>
                  <a:tcPr marL="37399" marR="37399" marT="37399" marB="37399">
                    <a:lnL w="12700" cap="flat" cmpd="sng" algn="ctr">
                      <a:solidFill>
                        <a:srgbClr val="102212"/>
                      </a:solidFill>
                      <a:prstDash val="solid"/>
                      <a:round/>
                      <a:headEnd type="none" w="med" len="med"/>
                      <a:tailEnd type="none" w="med" len="med"/>
                    </a:lnL>
                    <a:lnR w="12700" cap="flat" cmpd="sng" algn="ctr">
                      <a:solidFill>
                        <a:srgbClr val="102912"/>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902312"/>
                      </a:solidFill>
                      <a:prstDash val="solid"/>
                      <a:round/>
                      <a:headEnd type="none" w="med" len="med"/>
                      <a:tailEnd type="none" w="med" len="med"/>
                    </a:lnB>
                    <a:solidFill>
                      <a:srgbClr val="FFFFFF"/>
                    </a:solidFill>
                  </a:tcPr>
                </a:tc>
                <a:extLst>
                  <a:ext uri="{0D108BD9-81ED-4DB2-BD59-A6C34878D82A}">
                    <a16:rowId xmlns:a16="http://schemas.microsoft.com/office/drawing/2014/main" val="4222251281"/>
                  </a:ext>
                </a:extLst>
              </a:tr>
            </a:tbl>
          </a:graphicData>
        </a:graphic>
      </p:graphicFrame>
    </p:spTree>
    <p:extLst>
      <p:ext uri="{BB962C8B-B14F-4D97-AF65-F5344CB8AC3E}">
        <p14:creationId xmlns:p14="http://schemas.microsoft.com/office/powerpoint/2010/main" val="25227407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47E200-2E13-432C-BC08-29C09A695961}"/>
              </a:ext>
            </a:extLst>
          </p:cNvPr>
          <p:cNvSpPr>
            <a:spLocks noGrp="1"/>
          </p:cNvSpPr>
          <p:nvPr>
            <p:ph type="title"/>
          </p:nvPr>
        </p:nvSpPr>
        <p:spPr/>
        <p:txBody>
          <a:bodyPr/>
          <a:lstStyle/>
          <a:p>
            <a:r>
              <a:rPr lang="en-IN" dirty="0"/>
              <a:t>Resolution</a:t>
            </a:r>
          </a:p>
        </p:txBody>
      </p:sp>
      <p:pic>
        <p:nvPicPr>
          <p:cNvPr id="6146" name="Picture 2">
            <a:extLst>
              <a:ext uri="{FF2B5EF4-FFF2-40B4-BE49-F238E27FC236}">
                <a16:creationId xmlns:a16="http://schemas.microsoft.com/office/drawing/2014/main" id="{B85FA4FA-2518-49FF-BDCC-C7579F76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04" y="1371600"/>
            <a:ext cx="8111490" cy="5362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1113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B4EE13-3635-4F19-9A7B-6883E04078CF}"/>
              </a:ext>
            </a:extLst>
          </p:cNvPr>
          <p:cNvSpPr>
            <a:spLocks noGrp="1"/>
          </p:cNvSpPr>
          <p:nvPr>
            <p:ph type="title"/>
          </p:nvPr>
        </p:nvSpPr>
        <p:spPr/>
        <p:txBody>
          <a:bodyPr/>
          <a:lstStyle/>
          <a:p>
            <a:r>
              <a:rPr lang="en-IN" dirty="0"/>
              <a:t>Important Defect Metrics</a:t>
            </a:r>
          </a:p>
        </p:txBody>
      </p:sp>
      <p:pic>
        <p:nvPicPr>
          <p:cNvPr id="7170" name="Picture 2">
            <a:extLst>
              <a:ext uri="{FF2B5EF4-FFF2-40B4-BE49-F238E27FC236}">
                <a16:creationId xmlns:a16="http://schemas.microsoft.com/office/drawing/2014/main" id="{B98CB7E2-D7B9-4A86-88F6-1957F2762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55" y="1295400"/>
            <a:ext cx="7296845" cy="543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7200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6688B-65A0-4654-B253-B6CC1921B355}"/>
              </a:ext>
            </a:extLst>
          </p:cNvPr>
          <p:cNvSpPr>
            <a:spLocks noGrp="1"/>
          </p:cNvSpPr>
          <p:nvPr>
            <p:ph type="title"/>
          </p:nvPr>
        </p:nvSpPr>
        <p:spPr/>
        <p:txBody>
          <a:bodyPr/>
          <a:lstStyle/>
          <a:p>
            <a:r>
              <a:rPr lang="en-US" dirty="0"/>
              <a:t>How to measure and evaluate the quality of the test execution?</a:t>
            </a:r>
            <a:endParaRPr lang="en-IN" dirty="0"/>
          </a:p>
        </p:txBody>
      </p:sp>
      <p:pic>
        <p:nvPicPr>
          <p:cNvPr id="8194" name="Picture 2">
            <a:extLst>
              <a:ext uri="{FF2B5EF4-FFF2-40B4-BE49-F238E27FC236}">
                <a16:creationId xmlns:a16="http://schemas.microsoft.com/office/drawing/2014/main" id="{B39A635E-08E6-4ACA-A3F3-915CDA7EF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38" y="1881188"/>
            <a:ext cx="7896662" cy="441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431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6688B-65A0-4654-B253-B6CC1921B355}"/>
              </a:ext>
            </a:extLst>
          </p:cNvPr>
          <p:cNvSpPr>
            <a:spLocks noGrp="1"/>
          </p:cNvSpPr>
          <p:nvPr>
            <p:ph type="title"/>
          </p:nvPr>
        </p:nvSpPr>
        <p:spPr/>
        <p:txBody>
          <a:bodyPr/>
          <a:lstStyle/>
          <a:p>
            <a:r>
              <a:rPr lang="en-US" dirty="0"/>
              <a:t>How to measure and evaluate the quality of the test execution?</a:t>
            </a:r>
            <a:endParaRPr lang="en-IN" dirty="0"/>
          </a:p>
        </p:txBody>
      </p:sp>
      <p:pic>
        <p:nvPicPr>
          <p:cNvPr id="9218" name="Picture 2">
            <a:extLst>
              <a:ext uri="{FF2B5EF4-FFF2-40B4-BE49-F238E27FC236}">
                <a16:creationId xmlns:a16="http://schemas.microsoft.com/office/drawing/2014/main" id="{699BFCD7-6E6C-4207-A0D2-21B2D5EDFBDF}"/>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212992" y="1676400"/>
            <a:ext cx="5111608" cy="126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528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Good Testing Practices</a:t>
            </a:r>
          </a:p>
        </p:txBody>
      </p:sp>
      <p:sp>
        <p:nvSpPr>
          <p:cNvPr id="4099" name="Rectangle 3"/>
          <p:cNvSpPr>
            <a:spLocks noGrp="1" noChangeArrowheads="1"/>
          </p:cNvSpPr>
          <p:nvPr>
            <p:ph type="body" idx="4294967295"/>
          </p:nvPr>
        </p:nvSpPr>
        <p:spPr>
          <a:xfrm>
            <a:off x="762000" y="1524000"/>
            <a:ext cx="7620000" cy="4114800"/>
          </a:xfrm>
          <a:prstGeom prst="rect">
            <a:avLst/>
          </a:prstGeom>
        </p:spPr>
        <p:txBody>
          <a:bodyPr/>
          <a:lstStyle/>
          <a:p>
            <a:r>
              <a:rPr lang="en-US" altLang="en-US"/>
              <a:t>A good test case is one that has a high probability of detecting an undiscovered defect, not one that shows that the program works correctly</a:t>
            </a:r>
          </a:p>
          <a:p>
            <a:r>
              <a:rPr lang="en-US" altLang="en-US"/>
              <a:t>It is impossible to test your own program</a:t>
            </a:r>
          </a:p>
          <a:p>
            <a:r>
              <a:rPr lang="en-US" altLang="en-US"/>
              <a:t>A necessary part of every test case is a description of the expected result</a:t>
            </a:r>
          </a:p>
        </p:txBody>
      </p:sp>
    </p:spTree>
    <p:extLst>
      <p:ext uri="{BB962C8B-B14F-4D97-AF65-F5344CB8AC3E}">
        <p14:creationId xmlns:p14="http://schemas.microsoft.com/office/powerpoint/2010/main" val="28737001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Good Testing Practices (cont’d)</a:t>
            </a:r>
          </a:p>
        </p:txBody>
      </p:sp>
      <p:sp>
        <p:nvSpPr>
          <p:cNvPr id="5123" name="Rectangle 3"/>
          <p:cNvSpPr>
            <a:spLocks noGrp="1" noChangeArrowheads="1"/>
          </p:cNvSpPr>
          <p:nvPr>
            <p:ph type="body" idx="4294967295"/>
          </p:nvPr>
        </p:nvSpPr>
        <p:spPr>
          <a:xfrm>
            <a:off x="609599" y="1600200"/>
            <a:ext cx="7772401" cy="4114800"/>
          </a:xfrm>
          <a:prstGeom prst="rect">
            <a:avLst/>
          </a:prstGeom>
        </p:spPr>
        <p:txBody>
          <a:bodyPr/>
          <a:lstStyle/>
          <a:p>
            <a:pPr>
              <a:lnSpc>
                <a:spcPct val="90000"/>
              </a:lnSpc>
            </a:pPr>
            <a:r>
              <a:rPr lang="en-US" altLang="en-US" dirty="0"/>
              <a:t>Avoid non reproducible or on-the-fly testing</a:t>
            </a:r>
          </a:p>
          <a:p>
            <a:pPr>
              <a:lnSpc>
                <a:spcPct val="90000"/>
              </a:lnSpc>
            </a:pPr>
            <a:r>
              <a:rPr lang="en-US" altLang="en-US" dirty="0"/>
              <a:t>Write test cases for valid as well as invalid input conditions.</a:t>
            </a:r>
          </a:p>
          <a:p>
            <a:pPr>
              <a:lnSpc>
                <a:spcPct val="90000"/>
              </a:lnSpc>
            </a:pPr>
            <a:r>
              <a:rPr lang="en-US" altLang="en-US" dirty="0"/>
              <a:t>Thoroughly inspect the results of each test</a:t>
            </a:r>
          </a:p>
          <a:p>
            <a:pPr>
              <a:lnSpc>
                <a:spcPct val="90000"/>
              </a:lnSpc>
            </a:pPr>
            <a:r>
              <a:rPr lang="en-US" altLang="en-US" dirty="0"/>
              <a:t>As the number of detected defects in a piece of software increases, the probability of the existence of more undetected defects also increases</a:t>
            </a:r>
          </a:p>
        </p:txBody>
      </p:sp>
    </p:spTree>
    <p:extLst>
      <p:ext uri="{BB962C8B-B14F-4D97-AF65-F5344CB8AC3E}">
        <p14:creationId xmlns:p14="http://schemas.microsoft.com/office/powerpoint/2010/main" val="414061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a:t>
            </a:r>
          </a:p>
        </p:txBody>
      </p:sp>
      <p:pic>
        <p:nvPicPr>
          <p:cNvPr id="1026" name="Picture 2" descr="Image result for T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66675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3454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Test-Driven Development (TDD) is a technique for building software that guides software development by writing tests. (Martin Fowler’s definition)</a:t>
            </a:r>
          </a:p>
          <a:p>
            <a:r>
              <a:rPr lang="en-US" b="1" dirty="0"/>
              <a:t>“Test </a:t>
            </a:r>
            <a:r>
              <a:rPr lang="en-US" dirty="0"/>
              <a:t>Driven </a:t>
            </a:r>
            <a:r>
              <a:rPr lang="en-US" b="1" dirty="0"/>
              <a:t>Development</a:t>
            </a:r>
            <a:r>
              <a:rPr lang="en-US" dirty="0"/>
              <a:t>” is NOT primarily about testing or development (i.e., coding)</a:t>
            </a:r>
          </a:p>
          <a:p>
            <a:r>
              <a:rPr lang="en-US" dirty="0"/>
              <a:t>It is rather about design - where design is evolved </a:t>
            </a:r>
            <a:r>
              <a:rPr lang="en-IN" dirty="0"/>
              <a:t>through refactoring</a:t>
            </a:r>
          </a:p>
          <a:p>
            <a:r>
              <a:rPr lang="en-US" dirty="0"/>
              <a:t>Developers write unit tests (NOT testers) and </a:t>
            </a:r>
            <a:r>
              <a:rPr lang="en-US" i="1" dirty="0"/>
              <a:t>then </a:t>
            </a:r>
            <a:r>
              <a:rPr lang="en-US" dirty="0"/>
              <a:t>code</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1947995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Does Software Have Bugs?</a:t>
            </a:r>
          </a:p>
        </p:txBody>
      </p:sp>
      <p:sp>
        <p:nvSpPr>
          <p:cNvPr id="5" name="Content Placeholder 4">
            <a:extLst>
              <a:ext uri="{FF2B5EF4-FFF2-40B4-BE49-F238E27FC236}">
                <a16:creationId xmlns:a16="http://schemas.microsoft.com/office/drawing/2014/main" id="{DDAF8633-2B87-4ACC-B093-F94F15CDBCA5}"/>
              </a:ext>
            </a:extLst>
          </p:cNvPr>
          <p:cNvSpPr>
            <a:spLocks noGrp="1"/>
          </p:cNvSpPr>
          <p:nvPr>
            <p:ph sz="quarter" idx="12"/>
          </p:nvPr>
        </p:nvSpPr>
        <p:spPr/>
        <p:txBody>
          <a:bodyPr>
            <a:normAutofit lnSpcReduction="10000"/>
          </a:bodyPr>
          <a:lstStyle/>
          <a:p>
            <a:r>
              <a:rPr lang="en-US" dirty="0"/>
              <a:t>#14) Releasing software patches frequently without completing the Software Testing Life Cycle.</a:t>
            </a:r>
          </a:p>
          <a:p>
            <a:r>
              <a:rPr lang="en-US" dirty="0"/>
              <a:t>#15) Not providing training to resources for the skills needed for developing or testing the application properly.</a:t>
            </a:r>
          </a:p>
          <a:p>
            <a:r>
              <a:rPr lang="en-US" dirty="0"/>
              <a:t>#16) Giving very little or no time for Regression Testing. </a:t>
            </a:r>
          </a:p>
          <a:p>
            <a:r>
              <a:rPr lang="en-US" dirty="0"/>
              <a:t>#17) Not Automating Repetitive Test Cases and depending on the testers for manual verification every time.</a:t>
            </a:r>
          </a:p>
          <a:p>
            <a:r>
              <a:rPr lang="en-US" dirty="0"/>
              <a:t>#18) Not prioritizing test execution.</a:t>
            </a:r>
          </a:p>
          <a:p>
            <a:endParaRPr lang="en-US" dirty="0"/>
          </a:p>
          <a:p>
            <a:endParaRPr lang="en-US" dirty="0"/>
          </a:p>
        </p:txBody>
      </p:sp>
    </p:spTree>
    <p:extLst>
      <p:ext uri="{BB962C8B-B14F-4D97-AF65-F5344CB8AC3E}">
        <p14:creationId xmlns:p14="http://schemas.microsoft.com/office/powerpoint/2010/main" val="33554838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primary goal of TDD is to make the code clearer, simple and bug-free.</a:t>
            </a:r>
          </a:p>
          <a:p>
            <a:r>
              <a:rPr lang="en-US" dirty="0"/>
              <a:t>Test-Driven Development starts with designing and developing tests for every small functionality of an application.</a:t>
            </a:r>
          </a:p>
          <a:p>
            <a:r>
              <a:rPr lang="en-US" dirty="0"/>
              <a:t>In TDD approach, first, the test is developed which specifies and validates what the code will do.</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27349926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Old Approach</a:t>
            </a:r>
          </a:p>
        </p:txBody>
      </p:sp>
      <p:pic>
        <p:nvPicPr>
          <p:cNvPr id="6" name="Picture 5"/>
          <p:cNvPicPr>
            <a:picLocks noChangeAspect="1"/>
          </p:cNvPicPr>
          <p:nvPr/>
        </p:nvPicPr>
        <p:blipFill>
          <a:blip r:embed="rId2"/>
          <a:stretch>
            <a:fillRect/>
          </a:stretch>
        </p:blipFill>
        <p:spPr>
          <a:xfrm>
            <a:off x="685800" y="1669211"/>
            <a:ext cx="7518296" cy="4419600"/>
          </a:xfrm>
          <a:prstGeom prst="rect">
            <a:avLst/>
          </a:prstGeom>
        </p:spPr>
      </p:pic>
    </p:spTree>
    <p:extLst>
      <p:ext uri="{BB962C8B-B14F-4D97-AF65-F5344CB8AC3E}">
        <p14:creationId xmlns:p14="http://schemas.microsoft.com/office/powerpoint/2010/main" val="41069727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New Approach</a:t>
            </a:r>
          </a:p>
        </p:txBody>
      </p:sp>
      <p:pic>
        <p:nvPicPr>
          <p:cNvPr id="4" name="Picture 3"/>
          <p:cNvPicPr>
            <a:picLocks noChangeAspect="1"/>
          </p:cNvPicPr>
          <p:nvPr/>
        </p:nvPicPr>
        <p:blipFill>
          <a:blip r:embed="rId2"/>
          <a:stretch>
            <a:fillRect/>
          </a:stretch>
        </p:blipFill>
        <p:spPr>
          <a:xfrm>
            <a:off x="1037399" y="1676400"/>
            <a:ext cx="7514827" cy="4495800"/>
          </a:xfrm>
          <a:prstGeom prst="rect">
            <a:avLst/>
          </a:prstGeom>
        </p:spPr>
      </p:pic>
    </p:spTree>
    <p:extLst>
      <p:ext uri="{BB962C8B-B14F-4D97-AF65-F5344CB8AC3E}">
        <p14:creationId xmlns:p14="http://schemas.microsoft.com/office/powerpoint/2010/main" val="23068553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simple concept of TDD is to write and correct the failed tests before writing new code (before development). </a:t>
            </a:r>
          </a:p>
          <a:p>
            <a:r>
              <a:rPr lang="en-US" dirty="0"/>
              <a:t>This helps to avoid duplication of code as we write a small amount of code at a time in order to pass tests.</a:t>
            </a:r>
          </a:p>
          <a:p>
            <a:r>
              <a:rPr lang="en-US" dirty="0"/>
              <a:t>Tests are nothing but requirement conditions that we need to test to fulfill them.</a:t>
            </a:r>
          </a:p>
          <a:p>
            <a:r>
              <a:rPr lang="en-US" dirty="0"/>
              <a:t>Test-Driven development is a process of developing and running automated test before actual development of the application.</a:t>
            </a:r>
          </a:p>
          <a:p>
            <a:r>
              <a:rPr lang="en-US" dirty="0"/>
              <a:t>Hence, TDD sometimes also called as </a:t>
            </a:r>
            <a:r>
              <a:rPr lang="en-US" b="1" dirty="0"/>
              <a:t>Test First Development.</a:t>
            </a:r>
            <a:endParaRPr lang="en-US" dirty="0"/>
          </a:p>
        </p:txBody>
      </p:sp>
      <p:sp>
        <p:nvSpPr>
          <p:cNvPr id="3" name="Title 2"/>
          <p:cNvSpPr>
            <a:spLocks noGrp="1"/>
          </p:cNvSpPr>
          <p:nvPr>
            <p:ph type="title"/>
          </p:nvPr>
        </p:nvSpPr>
        <p:spPr/>
        <p:txBody>
          <a:bodyPr/>
          <a:lstStyle/>
          <a:p>
            <a:r>
              <a:rPr lang="en-US" b="0" dirty="0"/>
              <a:t>TDD? But I already write unit tests!</a:t>
            </a:r>
            <a:endParaRPr lang="en-IN" dirty="0"/>
          </a:p>
        </p:txBody>
      </p:sp>
    </p:spTree>
    <p:extLst>
      <p:ext uri="{BB962C8B-B14F-4D97-AF65-F5344CB8AC3E}">
        <p14:creationId xmlns:p14="http://schemas.microsoft.com/office/powerpoint/2010/main" val="40434972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as a technique for specifying your requirements and design before writing the actual program code. </a:t>
            </a:r>
          </a:p>
          <a:p>
            <a:r>
              <a:rPr lang="en-US" dirty="0"/>
              <a:t>The second view takes a more pragmatic approach and sees TDD as a technique that helps programmers write better code.</a:t>
            </a:r>
          </a:p>
          <a:p>
            <a:r>
              <a:rPr lang="en-US" dirty="0"/>
              <a:t>Regardless of the view one takes, what TDD practitioners all agree on is that TDD will not only improve your code, but it will also improve the overall design and implementation of your software system.</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519275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TDD</a:t>
            </a:r>
          </a:p>
        </p:txBody>
      </p:sp>
      <p:pic>
        <p:nvPicPr>
          <p:cNvPr id="1026" name="Picture 2" descr="practices for test driven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1436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86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Reduce development costs</a:t>
            </a:r>
          </a:p>
          <a:p>
            <a:r>
              <a:rPr lang="en-US" dirty="0"/>
              <a:t>Cut down time to market in the development process</a:t>
            </a:r>
          </a:p>
          <a:p>
            <a:r>
              <a:rPr lang="en-US" dirty="0"/>
              <a:t>Improve programmer’s productivity</a:t>
            </a:r>
          </a:p>
          <a:p>
            <a:r>
              <a:rPr lang="en-US" dirty="0"/>
              <a:t>Develop a neat code that is well-defined</a:t>
            </a:r>
          </a:p>
          <a:p>
            <a:r>
              <a:rPr lang="en-US" dirty="0"/>
              <a:t>Cut down turnaround time</a:t>
            </a:r>
          </a:p>
          <a:p>
            <a:r>
              <a:rPr lang="en-US" dirty="0"/>
              <a:t>Generates proof that the developed code works as expected</a:t>
            </a:r>
          </a:p>
          <a:p>
            <a:r>
              <a:rPr lang="en-US" dirty="0"/>
              <a:t>Boosts the process of generating quality code</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22979028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A significant advantage of TDD is that it enables you to take small steps when writing software.</a:t>
            </a:r>
          </a:p>
          <a:p>
            <a:r>
              <a:rPr lang="en-US" dirty="0"/>
              <a:t>This is a practice that I have promoted for years because it is far more productive than attempting to code in large steps.</a:t>
            </a:r>
          </a:p>
          <a:p>
            <a:r>
              <a:rPr lang="en-US" dirty="0"/>
              <a:t>For example, assume you add some new functional code, compile, and test it.</a:t>
            </a:r>
          </a:p>
          <a:p>
            <a:r>
              <a:rPr lang="en-US" dirty="0"/>
              <a:t>Chances are pretty good that your tests will be broken by defects that exist in the new code. </a:t>
            </a:r>
          </a:p>
          <a:p>
            <a:r>
              <a:rPr lang="en-US" dirty="0"/>
              <a:t>It is much easier to find, and then fix, those defects if you've written two new lines of code than two thousand.</a:t>
            </a:r>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282216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implication is that the faster your compiler and regression test suite, the more attractive it is to proceed in smaller and smaller steps.</a:t>
            </a:r>
          </a:p>
          <a:p>
            <a:r>
              <a:rPr lang="en-US" dirty="0"/>
              <a:t>I generally prefer to add a few new lines of functional code, typically less than ten, before I recompile and rerun my tests.</a:t>
            </a:r>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5770737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TDD mantra</a:t>
            </a:r>
            <a:endParaRPr lang="en-IN" dirty="0"/>
          </a:p>
        </p:txBody>
      </p:sp>
      <p:pic>
        <p:nvPicPr>
          <p:cNvPr id="4" name="Picture 3"/>
          <p:cNvPicPr>
            <a:picLocks noChangeAspect="1"/>
          </p:cNvPicPr>
          <p:nvPr/>
        </p:nvPicPr>
        <p:blipFill>
          <a:blip r:embed="rId2"/>
          <a:stretch>
            <a:fillRect/>
          </a:stretch>
        </p:blipFill>
        <p:spPr>
          <a:xfrm>
            <a:off x="762000" y="1828800"/>
            <a:ext cx="7086600" cy="4079246"/>
          </a:xfrm>
          <a:prstGeom prst="rect">
            <a:avLst/>
          </a:prstGeom>
        </p:spPr>
      </p:pic>
    </p:spTree>
    <p:extLst>
      <p:ext uri="{BB962C8B-B14F-4D97-AF65-F5344CB8AC3E}">
        <p14:creationId xmlns:p14="http://schemas.microsoft.com/office/powerpoint/2010/main" val="1995004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Does Software Have Bugs?</a:t>
            </a:r>
          </a:p>
        </p:txBody>
      </p:sp>
      <p:sp>
        <p:nvSpPr>
          <p:cNvPr id="5" name="Content Placeholder 4">
            <a:extLst>
              <a:ext uri="{FF2B5EF4-FFF2-40B4-BE49-F238E27FC236}">
                <a16:creationId xmlns:a16="http://schemas.microsoft.com/office/drawing/2014/main" id="{DDAF8633-2B87-4ACC-B093-F94F15CDBCA5}"/>
              </a:ext>
            </a:extLst>
          </p:cNvPr>
          <p:cNvSpPr>
            <a:spLocks noGrp="1"/>
          </p:cNvSpPr>
          <p:nvPr>
            <p:ph sz="quarter" idx="12"/>
          </p:nvPr>
        </p:nvSpPr>
        <p:spPr/>
        <p:txBody>
          <a:bodyPr>
            <a:normAutofit/>
          </a:bodyPr>
          <a:lstStyle/>
          <a:p>
            <a:r>
              <a:rPr lang="en-US" dirty="0"/>
              <a:t>#19) Not tracking the development and test execution progress continuously. Last-minute changes are likely to introduce errors.</a:t>
            </a:r>
          </a:p>
          <a:p>
            <a:endParaRPr lang="en-US" dirty="0"/>
          </a:p>
          <a:p>
            <a:r>
              <a:rPr lang="en-US" dirty="0"/>
              <a:t>#20) The wrong assumption made while coding and testing stages.</a:t>
            </a:r>
          </a:p>
          <a:p>
            <a:endParaRPr lang="en-US" dirty="0"/>
          </a:p>
          <a:p>
            <a:endParaRPr lang="en-US" dirty="0"/>
          </a:p>
        </p:txBody>
      </p:sp>
    </p:spTree>
    <p:extLst>
      <p:ext uri="{BB962C8B-B14F-4D97-AF65-F5344CB8AC3E}">
        <p14:creationId xmlns:p14="http://schemas.microsoft.com/office/powerpoint/2010/main" val="36519269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8476" y="1447800"/>
            <a:ext cx="8228012" cy="4824414"/>
          </a:xfrm>
        </p:spPr>
        <p:txBody>
          <a:bodyPr/>
          <a:lstStyle/>
          <a:p>
            <a:r>
              <a:rPr lang="en-US" dirty="0"/>
              <a:t>Red—write a little test that doesn’t work, perhaps doesn’t even compile at first</a:t>
            </a:r>
          </a:p>
          <a:p>
            <a:r>
              <a:rPr lang="en-US" dirty="0"/>
              <a:t>Green—make the test work quickly, committing whatever sins necessary in the process</a:t>
            </a:r>
          </a:p>
          <a:p>
            <a:r>
              <a:rPr lang="en-US" dirty="0"/>
              <a:t>Refactor—eliminate all the duplication and smells created in just getting the test to work</a:t>
            </a:r>
            <a:endParaRPr lang="en-IN" dirty="0"/>
          </a:p>
        </p:txBody>
      </p:sp>
      <p:sp>
        <p:nvSpPr>
          <p:cNvPr id="3" name="Title 2"/>
          <p:cNvSpPr>
            <a:spLocks noGrp="1"/>
          </p:cNvSpPr>
          <p:nvPr>
            <p:ph type="title"/>
          </p:nvPr>
        </p:nvSpPr>
        <p:spPr/>
        <p:txBody>
          <a:bodyPr/>
          <a:lstStyle/>
          <a:p>
            <a:r>
              <a:rPr lang="en-IN" b="0" dirty="0"/>
              <a:t>TDD mantra</a:t>
            </a:r>
            <a:endParaRPr lang="en-IN" dirty="0"/>
          </a:p>
        </p:txBody>
      </p:sp>
    </p:spTree>
    <p:extLst>
      <p:ext uri="{BB962C8B-B14F-4D97-AF65-F5344CB8AC3E}">
        <p14:creationId xmlns:p14="http://schemas.microsoft.com/office/powerpoint/2010/main" val="34143934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Law 1: You may not write production code unless you’ve first written a failing unit test.</a:t>
            </a:r>
          </a:p>
          <a:p>
            <a:endParaRPr lang="en-US" dirty="0"/>
          </a:p>
          <a:p>
            <a:r>
              <a:rPr lang="en-US" dirty="0"/>
              <a:t>Law 2: You may not write more of a unit test than is sufficient to fail.</a:t>
            </a:r>
          </a:p>
          <a:p>
            <a:endParaRPr lang="en-US" dirty="0"/>
          </a:p>
          <a:p>
            <a:r>
              <a:rPr lang="en-US" dirty="0"/>
              <a:t>Law 3: You may not write more production code than is sufficient to make the failing unit test pass.</a:t>
            </a:r>
          </a:p>
        </p:txBody>
      </p:sp>
      <p:sp>
        <p:nvSpPr>
          <p:cNvPr id="3" name="Title 2"/>
          <p:cNvSpPr>
            <a:spLocks noGrp="1"/>
          </p:cNvSpPr>
          <p:nvPr>
            <p:ph type="title"/>
          </p:nvPr>
        </p:nvSpPr>
        <p:spPr/>
        <p:txBody>
          <a:bodyPr/>
          <a:lstStyle/>
          <a:p>
            <a:r>
              <a:rPr lang="en-IN" b="0" dirty="0"/>
              <a:t>3 laws of TDD</a:t>
            </a:r>
            <a:endParaRPr lang="en-IN" dirty="0"/>
          </a:p>
        </p:txBody>
      </p:sp>
    </p:spTree>
    <p:extLst>
      <p:ext uri="{BB962C8B-B14F-4D97-AF65-F5344CB8AC3E}">
        <p14:creationId xmlns:p14="http://schemas.microsoft.com/office/powerpoint/2010/main" val="9774800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Early bug notification</a:t>
            </a:r>
          </a:p>
          <a:p>
            <a:pPr lvl="1"/>
            <a:r>
              <a:rPr lang="en-US" dirty="0"/>
              <a:t>Developers test their code but in the database world, this often consists of manual tests or one-off scripts. </a:t>
            </a:r>
          </a:p>
          <a:p>
            <a:pPr lvl="1"/>
            <a:r>
              <a:rPr lang="en-US" dirty="0"/>
              <a:t>Using TDD you build up, over time, a suite of automated tests that you and any other developer can rerun at will.</a:t>
            </a:r>
          </a:p>
          <a:p>
            <a:r>
              <a:rPr lang="en-US" b="1" dirty="0"/>
              <a:t>Better Designed, cleaner and more extensible code.</a:t>
            </a:r>
            <a:endParaRPr lang="en-US" dirty="0"/>
          </a:p>
          <a:p>
            <a:pPr lvl="1"/>
            <a:r>
              <a:rPr lang="en-US" dirty="0"/>
              <a:t>It helps to understand how the code will be used and how it interacts with other modules.</a:t>
            </a:r>
          </a:p>
          <a:p>
            <a:pPr lvl="1"/>
            <a:r>
              <a:rPr lang="en-US" dirty="0"/>
              <a:t>It results in better design decision and more maintainable code.</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4519208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lvl="1"/>
            <a:r>
              <a:rPr lang="en-US" dirty="0"/>
              <a:t>TDD allows writing smaller code having single responsibility rather than monolithic procedures with multiple responsibilities. This makes the code simpler to understand.</a:t>
            </a:r>
          </a:p>
          <a:p>
            <a:pPr lvl="1"/>
            <a:r>
              <a:rPr lang="en-US" dirty="0"/>
              <a:t>TDD also forces to write only production code to pass tests based on user requirements.</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42387244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Confidence to Refactor</a:t>
            </a:r>
            <a:endParaRPr lang="en-US" dirty="0"/>
          </a:p>
          <a:p>
            <a:pPr lvl="1"/>
            <a:r>
              <a:rPr lang="en-US" dirty="0"/>
              <a:t>If you refactor code, there can be possibilities of breaks in the code. So having a set of automated tests you can fix those breaks before release. </a:t>
            </a:r>
          </a:p>
          <a:p>
            <a:pPr lvl="1"/>
            <a:r>
              <a:rPr lang="en-US" dirty="0"/>
              <a:t>Proper warning will be given if breaks found when automated tests are used.</a:t>
            </a:r>
          </a:p>
          <a:p>
            <a:pPr lvl="1"/>
            <a:r>
              <a:rPr lang="en-US" dirty="0"/>
              <a:t>Using TDD, should results in faster, more extensible code with fewer bugs that can be updated with minimal risks.</a:t>
            </a:r>
          </a:p>
          <a:p>
            <a:r>
              <a:rPr lang="en-US" b="1" dirty="0"/>
              <a:t>Good for teamwork </a:t>
            </a:r>
            <a:r>
              <a:rPr lang="en-US" dirty="0"/>
              <a:t>In the absence of any team member, other team members can easily pick up and work on the code. It also aids knowledge sharing, thereby making the team more effective overall.</a:t>
            </a:r>
          </a:p>
          <a:p>
            <a:r>
              <a:rPr lang="en-US" b="1" dirty="0"/>
              <a:t>Good for Developers </a:t>
            </a:r>
            <a:r>
              <a:rPr lang="en-US" dirty="0"/>
              <a:t>Though developers have to spend more time in writing TDD test cases, it takes a lot less time for debugging and developing new features. You will write cleaner, less complicated code.</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7365926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 Benefits</a:t>
            </a:r>
          </a:p>
        </p:txBody>
      </p:sp>
      <p:pic>
        <p:nvPicPr>
          <p:cNvPr id="4" name="Picture 3"/>
          <p:cNvPicPr>
            <a:picLocks noChangeAspect="1"/>
          </p:cNvPicPr>
          <p:nvPr/>
        </p:nvPicPr>
        <p:blipFill>
          <a:blip r:embed="rId2"/>
          <a:stretch>
            <a:fillRect/>
          </a:stretch>
        </p:blipFill>
        <p:spPr>
          <a:xfrm>
            <a:off x="241006" y="1524565"/>
            <a:ext cx="8521994" cy="4933749"/>
          </a:xfrm>
          <a:prstGeom prst="rect">
            <a:avLst/>
          </a:prstGeom>
        </p:spPr>
      </p:pic>
    </p:spTree>
    <p:extLst>
      <p:ext uri="{BB962C8B-B14F-4D97-AF65-F5344CB8AC3E}">
        <p14:creationId xmlns:p14="http://schemas.microsoft.com/office/powerpoint/2010/main" val="39541362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TDD to produce code means that developers begin by setting out exactly what the code should do rather than beginning with how the code should satisfy the requirement.</a:t>
            </a:r>
          </a:p>
          <a:p>
            <a:r>
              <a:rPr lang="en-US" dirty="0"/>
              <a:t>The advantage of this is that the developer is focused on what the code needs to achieve from the outset rather than writing code in a more </a:t>
            </a:r>
            <a:r>
              <a:rPr lang="en-US" dirty="0" err="1"/>
              <a:t>generalised</a:t>
            </a:r>
            <a:r>
              <a:rPr lang="en-US" dirty="0"/>
              <a:t> way.</a:t>
            </a:r>
          </a:p>
          <a:p>
            <a:r>
              <a:rPr lang="en-US" dirty="0"/>
              <a:t>At Boost found that continuous testing quite naturally results in fewer defects and TTD results in a greater understanding of what the code should achieve as well as cleaner code.</a:t>
            </a:r>
            <a:endParaRPr lang="en-IN" dirty="0"/>
          </a:p>
        </p:txBody>
      </p:sp>
      <p:sp>
        <p:nvSpPr>
          <p:cNvPr id="3" name="Title 2"/>
          <p:cNvSpPr>
            <a:spLocks noGrp="1"/>
          </p:cNvSpPr>
          <p:nvPr>
            <p:ph type="title"/>
          </p:nvPr>
        </p:nvSpPr>
        <p:spPr/>
        <p:txBody>
          <a:bodyPr>
            <a:normAutofit fontScale="90000"/>
          </a:bodyPr>
          <a:lstStyle/>
          <a:p>
            <a:br>
              <a:rPr lang="en-IN" b="0" dirty="0"/>
            </a:br>
            <a:r>
              <a:rPr lang="en-IN" b="0" dirty="0"/>
              <a:t> </a:t>
            </a:r>
            <a:br>
              <a:rPr lang="en-IN" b="0" dirty="0"/>
            </a:br>
            <a:br>
              <a:rPr lang="en-IN" b="0" dirty="0"/>
            </a:br>
            <a:br>
              <a:rPr lang="en-IN" b="0" dirty="0"/>
            </a:br>
            <a:br>
              <a:rPr lang="en-IN" b="0" dirty="0"/>
            </a:br>
            <a:br>
              <a:rPr lang="en-IN" b="0" dirty="0"/>
            </a:br>
            <a:br>
              <a:rPr lang="en-IN" b="0" dirty="0"/>
            </a:br>
            <a:br>
              <a:rPr lang="en-IN" b="0" dirty="0"/>
            </a:br>
            <a:br>
              <a:rPr lang="en-IN" b="0" dirty="0"/>
            </a:br>
            <a:r>
              <a:rPr lang="en-IN" b="0" dirty="0"/>
              <a:t> </a:t>
            </a:r>
            <a:br>
              <a:rPr lang="en-IN" b="0" dirty="0"/>
            </a:br>
            <a:br>
              <a:rPr lang="en-IN" b="0" dirty="0"/>
            </a:br>
            <a:r>
              <a:rPr lang="en-IN" b="0" dirty="0"/>
              <a:t>Impact of Adopting TDD</a:t>
            </a:r>
            <a:endParaRPr lang="en-IN" dirty="0"/>
          </a:p>
        </p:txBody>
      </p:sp>
    </p:spTree>
    <p:extLst>
      <p:ext uri="{BB962C8B-B14F-4D97-AF65-F5344CB8AC3E}">
        <p14:creationId xmlns:p14="http://schemas.microsoft.com/office/powerpoint/2010/main" val="11089124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Add a test.</a:t>
            </a:r>
          </a:p>
          <a:p>
            <a:r>
              <a:rPr lang="en-US" dirty="0"/>
              <a:t>Run all tests and see if any new test fails.</a:t>
            </a:r>
          </a:p>
          <a:p>
            <a:r>
              <a:rPr lang="en-US" dirty="0"/>
              <a:t>Write some code.</a:t>
            </a:r>
          </a:p>
          <a:p>
            <a:r>
              <a:rPr lang="en-US" dirty="0"/>
              <a:t>Run tests and Refactor code.</a:t>
            </a:r>
          </a:p>
          <a:p>
            <a:r>
              <a:rPr lang="en-US" dirty="0"/>
              <a:t>Repeat.</a:t>
            </a:r>
            <a:endParaRPr lang="en-IN" dirty="0"/>
          </a:p>
        </p:txBody>
      </p:sp>
      <p:sp>
        <p:nvSpPr>
          <p:cNvPr id="3" name="Title 2"/>
          <p:cNvSpPr>
            <a:spLocks noGrp="1"/>
          </p:cNvSpPr>
          <p:nvPr>
            <p:ph type="title"/>
          </p:nvPr>
        </p:nvSpPr>
        <p:spPr/>
        <p:txBody>
          <a:bodyPr/>
          <a:lstStyle/>
          <a:p>
            <a:r>
              <a:rPr lang="en-IN" dirty="0"/>
              <a:t>How Do I Adopt TDD</a:t>
            </a:r>
          </a:p>
        </p:txBody>
      </p:sp>
    </p:spTree>
    <p:extLst>
      <p:ext uri="{BB962C8B-B14F-4D97-AF65-F5344CB8AC3E}">
        <p14:creationId xmlns:p14="http://schemas.microsoft.com/office/powerpoint/2010/main" val="34493790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3074"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3876675"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877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Acceptance TDD (ATDD): </a:t>
            </a:r>
          </a:p>
          <a:p>
            <a:r>
              <a:rPr lang="en-US" dirty="0"/>
              <a:t>With ATDD you write a single acceptance test.</a:t>
            </a:r>
          </a:p>
          <a:p>
            <a:r>
              <a:rPr lang="en-US" dirty="0"/>
              <a:t>This test fulfills the requirement of the specification or satisfies the behavior of the system.</a:t>
            </a:r>
          </a:p>
          <a:p>
            <a:r>
              <a:rPr lang="en-US" dirty="0"/>
              <a:t>After that write just enough production/functionality code to fulfill that acceptance test.</a:t>
            </a:r>
          </a:p>
          <a:p>
            <a:r>
              <a:rPr lang="en-US" dirty="0"/>
              <a:t>Acceptance test focuses on the overall behavior of the system.</a:t>
            </a:r>
          </a:p>
          <a:p>
            <a:r>
              <a:rPr lang="en-US" dirty="0"/>
              <a:t>ATDD also was known as Behavioral Driven Development (BDD).</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2555679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3C889-F992-BAA9-6F61-90B063B81982}"/>
              </a:ext>
            </a:extLst>
          </p:cNvPr>
          <p:cNvSpPr>
            <a:spLocks noGrp="1"/>
          </p:cNvSpPr>
          <p:nvPr>
            <p:ph sz="quarter" idx="12"/>
          </p:nvPr>
        </p:nvSpPr>
        <p:spPr/>
        <p:txBody>
          <a:bodyPr/>
          <a:lstStyle/>
          <a:p>
            <a:r>
              <a:rPr lang="en-US" dirty="0"/>
              <a:t>Tests should help us improve quality.</a:t>
            </a:r>
          </a:p>
          <a:p>
            <a:r>
              <a:rPr lang="en-US" dirty="0"/>
              <a:t>Tests should help us understand the SUT.</a:t>
            </a:r>
          </a:p>
          <a:p>
            <a:r>
              <a:rPr lang="en-US" dirty="0"/>
              <a:t>Tests should reduce (and not introduce) risk.</a:t>
            </a:r>
          </a:p>
          <a:p>
            <a:pPr marL="0" indent="0">
              <a:buNone/>
            </a:pPr>
            <a:r>
              <a:rPr lang="en-US" dirty="0"/>
              <a:t>• Tests should be easy to run.</a:t>
            </a:r>
          </a:p>
          <a:p>
            <a:r>
              <a:rPr lang="en-US" dirty="0"/>
              <a:t>Tests should be easy to write and maintain.</a:t>
            </a:r>
          </a:p>
          <a:p>
            <a:r>
              <a:rPr lang="en-US" dirty="0"/>
              <a:t>Tests should require minimal maintenance as the system evolves around them.</a:t>
            </a:r>
            <a:endParaRPr lang="en-IN" dirty="0"/>
          </a:p>
        </p:txBody>
      </p:sp>
      <p:sp>
        <p:nvSpPr>
          <p:cNvPr id="3" name="Title 2">
            <a:extLst>
              <a:ext uri="{FF2B5EF4-FFF2-40B4-BE49-F238E27FC236}">
                <a16:creationId xmlns:a16="http://schemas.microsoft.com/office/drawing/2014/main" id="{F7CAC935-B9D1-95FE-68A2-47DAB0E1AF06}"/>
              </a:ext>
            </a:extLst>
          </p:cNvPr>
          <p:cNvSpPr>
            <a:spLocks noGrp="1"/>
          </p:cNvSpPr>
          <p:nvPr>
            <p:ph type="title"/>
          </p:nvPr>
        </p:nvSpPr>
        <p:spPr/>
        <p:txBody>
          <a:bodyPr/>
          <a:lstStyle/>
          <a:p>
            <a:r>
              <a:rPr lang="en-IN" dirty="0"/>
              <a:t>Goals Test Automation</a:t>
            </a:r>
          </a:p>
        </p:txBody>
      </p:sp>
    </p:spTree>
    <p:extLst>
      <p:ext uri="{BB962C8B-B14F-4D97-AF65-F5344CB8AC3E}">
        <p14:creationId xmlns:p14="http://schemas.microsoft.com/office/powerpoint/2010/main" val="31936864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Developer TDD</a:t>
            </a:r>
          </a:p>
          <a:p>
            <a:r>
              <a:rPr lang="en-US" dirty="0"/>
              <a:t>With Developer TDD you write single developer test i.e. unit test and then just enough production code to fulfill that test.</a:t>
            </a:r>
          </a:p>
          <a:p>
            <a:r>
              <a:rPr lang="en-US" dirty="0"/>
              <a:t>The unit test focuses on every small functionality of the system.</a:t>
            </a:r>
          </a:p>
          <a:p>
            <a:r>
              <a:rPr lang="en-US" dirty="0"/>
              <a:t>Developer TDD is simply called as</a:t>
            </a:r>
            <a:r>
              <a:rPr lang="en-US" b="1" dirty="0"/>
              <a:t> TDD.</a:t>
            </a:r>
          </a:p>
          <a:p>
            <a:r>
              <a:rPr lang="en-US" dirty="0"/>
              <a:t>The main goal of ATDD and TDD is to specify detailed, executable requirements for your solution on a just in time (JIT) basis.</a:t>
            </a:r>
          </a:p>
          <a:p>
            <a:r>
              <a:rPr lang="en-US" dirty="0"/>
              <a:t> JIT means taking only those requirements in consideration that are needed in the system. So increase efficiency.</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18209269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pic>
        <p:nvPicPr>
          <p:cNvPr id="9218" name="Picture 2" descr="https://www.guru99.com/images/8-2016/081216_0811_TestDriven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008" y="1371600"/>
            <a:ext cx="6147984"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264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2" name="Picture 1"/>
          <p:cNvPicPr>
            <a:picLocks noChangeAspect="1"/>
          </p:cNvPicPr>
          <p:nvPr/>
        </p:nvPicPr>
        <p:blipFill>
          <a:blip r:embed="rId2"/>
          <a:stretch>
            <a:fillRect/>
          </a:stretch>
        </p:blipFill>
        <p:spPr>
          <a:xfrm>
            <a:off x="914400" y="1600200"/>
            <a:ext cx="7635969" cy="4151634"/>
          </a:xfrm>
          <a:prstGeom prst="rect">
            <a:avLst/>
          </a:prstGeom>
        </p:spPr>
      </p:pic>
    </p:spTree>
    <p:extLst>
      <p:ext uri="{BB962C8B-B14F-4D97-AF65-F5344CB8AC3E}">
        <p14:creationId xmlns:p14="http://schemas.microsoft.com/office/powerpoint/2010/main" val="12317558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Pass/Fail Patterns</a:t>
            </a:r>
          </a:p>
          <a:p>
            <a:pPr lvl="1" fontAlgn="base"/>
            <a:r>
              <a:rPr lang="en-US" dirty="0"/>
              <a:t>These patterns are your first line of </a:t>
            </a:r>
            <a:r>
              <a:rPr lang="en-US" dirty="0" err="1"/>
              <a:t>defence</a:t>
            </a:r>
            <a:r>
              <a:rPr lang="en-US" dirty="0"/>
              <a:t> (or attack, depending on your perspective) to guarantee good code.</a:t>
            </a:r>
          </a:p>
          <a:p>
            <a:pPr lvl="1" fontAlgn="base"/>
            <a:r>
              <a:rPr lang="en-US" dirty="0"/>
              <a:t> But be warned, they are deceptive in what they tell you about the code.</a:t>
            </a:r>
          </a:p>
          <a:p>
            <a:pPr lvl="1" fontAlgn="base"/>
            <a:r>
              <a:rPr lang="en-US" dirty="0"/>
              <a:t>The Simple-Test Pattern</a:t>
            </a:r>
          </a:p>
          <a:p>
            <a:pPr lvl="1" fontAlgn="base"/>
            <a:r>
              <a:rPr lang="en-US" dirty="0"/>
              <a:t>The Code-Path Pattern</a:t>
            </a:r>
          </a:p>
          <a:p>
            <a:pPr lvl="1" fontAlgn="base"/>
            <a:r>
              <a:rPr lang="en-US" dirty="0"/>
              <a:t>The Parameter-Range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9361210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b="1" dirty="0"/>
              <a:t>Data Transaction Patterns</a:t>
            </a:r>
            <a:endParaRPr lang="en-US" dirty="0"/>
          </a:p>
          <a:p>
            <a:pPr lvl="1" fontAlgn="base"/>
            <a:r>
              <a:rPr lang="en-US" dirty="0"/>
              <a:t>Data transaction patterns are a start at embracing the issues of data persistence and communication.</a:t>
            </a:r>
          </a:p>
          <a:p>
            <a:pPr lvl="1" fontAlgn="base"/>
            <a:r>
              <a:rPr lang="en-US" dirty="0"/>
              <a:t>These patterns intentionally omit stress testing, for example, loading on the server</a:t>
            </a:r>
          </a:p>
          <a:p>
            <a:pPr lvl="1" fontAlgn="base"/>
            <a:r>
              <a:rPr lang="en-US" dirty="0"/>
              <a:t>The Simple-Data-I/O Pattern</a:t>
            </a:r>
          </a:p>
          <a:p>
            <a:pPr lvl="1" fontAlgn="base"/>
            <a:r>
              <a:rPr lang="en-US" dirty="0"/>
              <a:t>The Constraint-Data Pattern</a:t>
            </a:r>
          </a:p>
          <a:p>
            <a:pPr lvl="1" fontAlgn="base"/>
            <a:r>
              <a:rPr lang="en-US" dirty="0"/>
              <a:t>The Rollback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7484986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Collection Management Patterns</a:t>
            </a:r>
            <a:endParaRPr lang="en-US" dirty="0"/>
          </a:p>
          <a:p>
            <a:pPr fontAlgn="base"/>
            <a:r>
              <a:rPr lang="en-US" dirty="0"/>
              <a:t>A lot of what applications do is manage collections of information. While there are a variety of collections available to the programmer, it is important to verify that the code is using the correct collection.</a:t>
            </a:r>
          </a:p>
          <a:p>
            <a:pPr marL="0" indent="0" fontAlgn="base">
              <a:buNone/>
            </a:pPr>
            <a:r>
              <a:rPr lang="en-US" dirty="0"/>
              <a:t> This affects ordering and constraints.</a:t>
            </a:r>
          </a:p>
          <a:p>
            <a:pPr lvl="1" fontAlgn="base"/>
            <a:r>
              <a:rPr lang="en-US" dirty="0"/>
              <a:t>The Collection-Order Pattern</a:t>
            </a:r>
          </a:p>
          <a:p>
            <a:pPr lvl="1" fontAlgn="base"/>
            <a:r>
              <a:rPr lang="en-US" dirty="0"/>
              <a:t>The Enumeration Pattern The</a:t>
            </a:r>
          </a:p>
          <a:p>
            <a:pPr lvl="1" fontAlgn="base"/>
            <a:r>
              <a:rPr lang="en-US" dirty="0"/>
              <a:t>Collection-Constraint Pattern</a:t>
            </a:r>
          </a:p>
          <a:p>
            <a:pPr lvl="1" fontAlgn="base"/>
            <a:r>
              <a:rPr lang="en-US" dirty="0"/>
              <a:t>The Collection-Indexing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4054679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Performance Patterns</a:t>
            </a:r>
            <a:endParaRPr lang="en-US" dirty="0"/>
          </a:p>
          <a:p>
            <a:pPr fontAlgn="base"/>
            <a:r>
              <a:rPr lang="en-US" dirty="0"/>
              <a:t>Unit testing should not just be concerned with function but also with form. </a:t>
            </a:r>
          </a:p>
          <a:p>
            <a:pPr fontAlgn="base"/>
            <a:r>
              <a:rPr lang="en-US" dirty="0"/>
              <a:t>How efficiently does the code under test perform its function? How fast? How much memory does it use? </a:t>
            </a:r>
          </a:p>
          <a:p>
            <a:pPr fontAlgn="base"/>
            <a:r>
              <a:rPr lang="en-US" dirty="0"/>
              <a:t>Does it trade off data insertion for data retrieval effectively? Does it free up resources correctly? </a:t>
            </a:r>
          </a:p>
          <a:p>
            <a:pPr fontAlgn="base"/>
            <a:r>
              <a:rPr lang="en-US" dirty="0"/>
              <a:t>These are all things that are under the purview of unit testing. </a:t>
            </a:r>
          </a:p>
          <a:p>
            <a:pPr fontAlgn="base"/>
            <a:r>
              <a:rPr lang="en-US" dirty="0"/>
              <a:t>By including performance patterns in the unit test, the implementer has a goal to reach, which results in better code, a better application, and a happier customer.</a:t>
            </a:r>
          </a:p>
          <a:p>
            <a:pPr fontAlgn="base"/>
            <a:r>
              <a:rPr lang="en-US" dirty="0"/>
              <a:t>The Performance-Test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8008164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Process Patterns</a:t>
            </a:r>
            <a:endParaRPr lang="en-US" dirty="0"/>
          </a:p>
          <a:p>
            <a:pPr lvl="1" fontAlgn="base"/>
            <a:r>
              <a:rPr lang="en-US" dirty="0"/>
              <a:t>Unit testing is intended to test, well, units...the basic functions of the application. </a:t>
            </a:r>
          </a:p>
          <a:p>
            <a:pPr lvl="1" fontAlgn="base"/>
            <a:r>
              <a:rPr lang="en-US" dirty="0"/>
              <a:t>It can be argued that testing processes should be relegated to the acceptance test procedures, however I don't buy into this argument.</a:t>
            </a:r>
          </a:p>
          <a:p>
            <a:pPr lvl="1" fontAlgn="base"/>
            <a:r>
              <a:rPr lang="en-US" dirty="0"/>
              <a:t>A process is just a different type of unit. </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0152462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fontAlgn="base"/>
            <a:r>
              <a:rPr lang="en-US" b="1" dirty="0"/>
              <a:t>Process Patterns</a:t>
            </a:r>
            <a:endParaRPr lang="en-US" dirty="0"/>
          </a:p>
          <a:p>
            <a:pPr fontAlgn="base"/>
            <a:r>
              <a:rPr lang="en-US" dirty="0"/>
              <a:t>Testing processes with a unit tester provide the same advantages as other unit testing.</a:t>
            </a:r>
          </a:p>
          <a:p>
            <a:pPr fontAlgn="base"/>
            <a:r>
              <a:rPr lang="en-US" dirty="0"/>
              <a:t>It documents the way the process is intended to work.</a:t>
            </a:r>
          </a:p>
          <a:p>
            <a:pPr fontAlgn="base"/>
            <a:r>
              <a:rPr lang="en-US" dirty="0"/>
              <a:t>The unit tester can aid the implementer by also testing the process out of sequence, rapidly identifying potential user interface issues as well.</a:t>
            </a:r>
          </a:p>
          <a:p>
            <a:pPr fontAlgn="base"/>
            <a:r>
              <a:rPr lang="en-US" dirty="0"/>
              <a:t>The term "process" also includes state transitions and business rules, both of which must be validated.</a:t>
            </a:r>
          </a:p>
          <a:p>
            <a:pPr lvl="1" fontAlgn="base"/>
            <a:r>
              <a:rPr lang="en-US" dirty="0"/>
              <a:t>The Process-Sequence Pattern</a:t>
            </a:r>
          </a:p>
          <a:p>
            <a:pPr lvl="1" fontAlgn="base"/>
            <a:r>
              <a:rPr lang="en-US" dirty="0"/>
              <a:t>The Process-State Pattern</a:t>
            </a:r>
          </a:p>
          <a:p>
            <a:pPr lvl="1" fontAlgn="base"/>
            <a:r>
              <a:rPr lang="en-US" dirty="0"/>
              <a:t>The Process-Rule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12747745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fontAlgn="base"/>
            <a:r>
              <a:rPr lang="en-US" b="1" dirty="0"/>
              <a:t>Simulation Patterns</a:t>
            </a:r>
            <a:endParaRPr lang="en-US" dirty="0"/>
          </a:p>
          <a:p>
            <a:pPr fontAlgn="base"/>
            <a:r>
              <a:rPr lang="en-US" dirty="0"/>
              <a:t>Data transactions are difficult to test because they often require a preset configuration, an open connection, and/or an online device (to name a few).</a:t>
            </a:r>
          </a:p>
          <a:p>
            <a:pPr fontAlgn="base"/>
            <a:r>
              <a:rPr lang="en-US" dirty="0"/>
              <a:t>Mock objects can come to the rescue by simulating the database, web service, user event, connection, and/or hardware with which the code is transacting.</a:t>
            </a:r>
          </a:p>
          <a:p>
            <a:pPr fontAlgn="base"/>
            <a:r>
              <a:rPr lang="en-US" dirty="0"/>
              <a:t>Mock objects can showcase failure conditions that are very difficult to reproduce in the real world--a lossy connection, a slow server, a failed network hub, etc.</a:t>
            </a:r>
          </a:p>
          <a:p>
            <a:pPr lvl="1" fontAlgn="base"/>
            <a:r>
              <a:rPr lang="en-US" dirty="0"/>
              <a:t>Mock-Object Pattern</a:t>
            </a:r>
          </a:p>
          <a:p>
            <a:pPr lvl="1" fontAlgn="base"/>
            <a:r>
              <a:rPr lang="en-US" dirty="0"/>
              <a:t>The Service-Simulation Pattern</a:t>
            </a:r>
          </a:p>
          <a:p>
            <a:pPr lvl="1" fontAlgn="base"/>
            <a:r>
              <a:rPr lang="en-US" dirty="0"/>
              <a:t>The Bit-Error-Simulation Pattern</a:t>
            </a:r>
          </a:p>
          <a:p>
            <a:pPr lvl="1" fontAlgn="base"/>
            <a:r>
              <a:rPr lang="en-US" dirty="0"/>
              <a:t>The Component-Simulation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332946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AFFC04-D7FE-495D-9FDA-F0AC76F206FE}"/>
              </a:ext>
            </a:extLst>
          </p:cNvPr>
          <p:cNvSpPr>
            <a:spLocks noGrp="1"/>
          </p:cNvSpPr>
          <p:nvPr>
            <p:ph sz="quarter" idx="12"/>
          </p:nvPr>
        </p:nvSpPr>
        <p:spPr/>
        <p:txBody>
          <a:bodyPr>
            <a:normAutofit fontScale="92500"/>
          </a:bodyPr>
          <a:lstStyle/>
          <a:p>
            <a:r>
              <a:rPr lang="en-US" dirty="0"/>
              <a:t>Software Testing is important because of the following reasons:</a:t>
            </a:r>
          </a:p>
          <a:p>
            <a:r>
              <a:rPr lang="en-US" dirty="0"/>
              <a:t>Software Testing points out the defects and errors that were made during the development phases. </a:t>
            </a:r>
          </a:p>
          <a:p>
            <a:r>
              <a:rPr lang="en-US" dirty="0"/>
              <a:t>It looks for any mistake made by the programmer during the implementation phase of the software.</a:t>
            </a:r>
          </a:p>
          <a:p>
            <a:r>
              <a:rPr lang="en-US" dirty="0"/>
              <a:t>It ensures that the customer finds the organization reliable and their satisfaction in the application is maintained. </a:t>
            </a:r>
          </a:p>
          <a:p>
            <a:r>
              <a:rPr lang="en-US" dirty="0"/>
              <a:t>Sometimes contracts include monetary penalties with respect to the timeline and quality of the product and software testing prevent monetary losses.</a:t>
            </a:r>
            <a:endParaRPr lang="en-IN" dirty="0"/>
          </a:p>
        </p:txBody>
      </p:sp>
      <p:sp>
        <p:nvSpPr>
          <p:cNvPr id="3" name="Title 2">
            <a:extLst>
              <a:ext uri="{FF2B5EF4-FFF2-40B4-BE49-F238E27FC236}">
                <a16:creationId xmlns:a16="http://schemas.microsoft.com/office/drawing/2014/main" id="{6A3186EE-AFCC-45E9-BD40-F41FB671D9DA}"/>
              </a:ext>
            </a:extLst>
          </p:cNvPr>
          <p:cNvSpPr>
            <a:spLocks noGrp="1"/>
          </p:cNvSpPr>
          <p:nvPr>
            <p:ph type="title"/>
          </p:nvPr>
        </p:nvSpPr>
        <p:spPr/>
        <p:txBody>
          <a:bodyPr/>
          <a:lstStyle/>
          <a:p>
            <a:r>
              <a:rPr lang="en-IN" dirty="0"/>
              <a:t>Why is Testing important?</a:t>
            </a:r>
            <a:br>
              <a:rPr lang="en-IN" b="0" dirty="0"/>
            </a:br>
            <a:endParaRPr lang="en-IN" dirty="0"/>
          </a:p>
        </p:txBody>
      </p:sp>
    </p:spTree>
    <p:extLst>
      <p:ext uri="{BB962C8B-B14F-4D97-AF65-F5344CB8AC3E}">
        <p14:creationId xmlns:p14="http://schemas.microsoft.com/office/powerpoint/2010/main" val="4132052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Multithreading Patterns</a:t>
            </a:r>
            <a:endParaRPr lang="en-US" dirty="0"/>
          </a:p>
          <a:p>
            <a:pPr fontAlgn="base"/>
            <a:r>
              <a:rPr lang="en-US" dirty="0"/>
              <a:t>Unit testing multithreaded applications is probably one of the most difficult things to do because we must set up a condition that by its very nature is intended to be asynchronous and therefore non-deterministic. </a:t>
            </a:r>
          </a:p>
          <a:p>
            <a:pPr fontAlgn="base"/>
            <a:r>
              <a:rPr lang="en-US" dirty="0"/>
              <a:t>To perform many threading tests correctly, the unit tester application must itself execute tests as separate threads so that the unit tester isn't disabled when one thread ends up in a wait state</a:t>
            </a:r>
          </a:p>
          <a:p>
            <a:pPr lvl="1" fontAlgn="base"/>
            <a:r>
              <a:rPr lang="en-US" dirty="0"/>
              <a:t>The </a:t>
            </a:r>
            <a:r>
              <a:rPr lang="en-US" dirty="0" err="1"/>
              <a:t>Signalled</a:t>
            </a:r>
            <a:r>
              <a:rPr lang="en-US" dirty="0"/>
              <a:t> Pattern</a:t>
            </a:r>
          </a:p>
          <a:p>
            <a:pPr lvl="1" fontAlgn="base"/>
            <a:r>
              <a:rPr lang="en-US" dirty="0"/>
              <a:t>The Deadlock-Resolution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14455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Stress-Test Patterns</a:t>
            </a:r>
            <a:endParaRPr lang="en-US" dirty="0"/>
          </a:p>
          <a:p>
            <a:pPr fontAlgn="base"/>
            <a:r>
              <a:rPr lang="en-US" dirty="0"/>
              <a:t>Most applications are tested in ideal environments--the programmer is using a fast machine with little network traffic, using small datasets.</a:t>
            </a:r>
          </a:p>
          <a:p>
            <a:pPr fontAlgn="base"/>
            <a:r>
              <a:rPr lang="en-US" dirty="0"/>
              <a:t>The real world is very different. Before something completely breaks, the application may suffer degradation and respond poorly or with errors to the user.</a:t>
            </a:r>
          </a:p>
          <a:p>
            <a:pPr fontAlgn="base"/>
            <a:r>
              <a:rPr lang="en-US" dirty="0"/>
              <a:t>Unit tests that verify the code's performance under stress should be met with equal fervor (if not more) than unit tests in an ideal environment.</a:t>
            </a:r>
          </a:p>
          <a:p>
            <a:pPr lvl="1" fontAlgn="base"/>
            <a:r>
              <a:rPr lang="en-US" dirty="0"/>
              <a:t>The Bulk-Data-Stress-Test Pattern</a:t>
            </a:r>
          </a:p>
          <a:p>
            <a:pPr lvl="1" fontAlgn="base"/>
            <a:r>
              <a:rPr lang="en-US" dirty="0"/>
              <a:t>The Resource-Stress-Test Pattern</a:t>
            </a:r>
          </a:p>
          <a:p>
            <a:pPr lvl="1" fontAlgn="base"/>
            <a:r>
              <a:rPr lang="en-US" dirty="0"/>
              <a:t>The Loading-Test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35393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Presentation Layer Patterns</a:t>
            </a:r>
            <a:endParaRPr lang="en-US" dirty="0"/>
          </a:p>
          <a:p>
            <a:pPr fontAlgn="base"/>
            <a:r>
              <a:rPr lang="en-US" dirty="0"/>
              <a:t>One of the most challenging aspects of unit testing is verifying that information is getting to the user right at the presentation layer itself.</a:t>
            </a:r>
          </a:p>
          <a:p>
            <a:pPr fontAlgn="base"/>
            <a:r>
              <a:rPr lang="en-US" dirty="0"/>
              <a:t>The internal workings of the application are correctly setting presentation layer state. </a:t>
            </a:r>
          </a:p>
          <a:p>
            <a:pPr fontAlgn="base"/>
            <a:r>
              <a:rPr lang="en-US" dirty="0"/>
              <a:t>Presentation layers are entangled with business objects, data objects, and control logic. </a:t>
            </a:r>
          </a:p>
          <a:p>
            <a:pPr fontAlgn="base"/>
            <a:r>
              <a:rPr lang="en-US" dirty="0"/>
              <a:t>Unit testing the presentation layer must have separation of concerns. </a:t>
            </a:r>
          </a:p>
          <a:p>
            <a:pPr fontAlgn="base"/>
            <a:r>
              <a:rPr lang="en-US" dirty="0"/>
              <a:t>Part of the solution involves developing an appropriate Model-View-Controller (MVC) architecture. </a:t>
            </a:r>
          </a:p>
          <a:p>
            <a:pPr fontAlgn="base"/>
            <a:r>
              <a:rPr lang="en-US" dirty="0"/>
              <a:t>The MVC architecture provides a means to develop good design practices when working with the presentation layer. </a:t>
            </a:r>
          </a:p>
          <a:p>
            <a:pPr lvl="1" fontAlgn="base"/>
            <a:r>
              <a:rPr lang="en-US" dirty="0"/>
              <a:t>The View-State Test Pattern</a:t>
            </a:r>
          </a:p>
          <a:p>
            <a:pPr lvl="1" fontAlgn="base"/>
            <a:r>
              <a:rPr lang="en-US" dirty="0"/>
              <a:t>The Model-State 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6714406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Naming Conventions</a:t>
            </a:r>
          </a:p>
          <a:p>
            <a:pPr lvl="1"/>
            <a:r>
              <a:rPr lang="en-US" b="1" dirty="0"/>
              <a:t>Separate the implementation from the test code</a:t>
            </a:r>
          </a:p>
          <a:p>
            <a:pPr lvl="1"/>
            <a:r>
              <a:rPr lang="en-US" b="1" dirty="0"/>
              <a:t>Name test classes in a similar fashion as classes they test</a:t>
            </a:r>
          </a:p>
          <a:p>
            <a:pPr lvl="1"/>
            <a:r>
              <a:rPr lang="en-US" b="1" dirty="0"/>
              <a:t>Use descriptive names for test methods</a:t>
            </a:r>
          </a:p>
          <a:p>
            <a:pPr lvl="1"/>
            <a:r>
              <a:rPr lang="en-US" b="1" dirty="0"/>
              <a:t>Write the test before writing the implementation code</a:t>
            </a:r>
          </a:p>
          <a:p>
            <a:pPr lvl="1"/>
            <a:r>
              <a:rPr lang="en-US" b="1" dirty="0"/>
              <a:t>Only write new code when test is failing</a:t>
            </a:r>
          </a:p>
          <a:p>
            <a:pPr lvl="1"/>
            <a:r>
              <a:rPr lang="en-US" b="1" dirty="0"/>
              <a:t>Rerun all tests every time implementation code changes</a:t>
            </a:r>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40556765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lvl="1" fontAlgn="base"/>
            <a:r>
              <a:rPr lang="en-US" b="1" dirty="0"/>
              <a:t>All tests should pass before new test is written</a:t>
            </a:r>
          </a:p>
          <a:p>
            <a:pPr lvl="1"/>
            <a:r>
              <a:rPr lang="en-US" b="1" dirty="0"/>
              <a:t>Refactor only after all tests are passing</a:t>
            </a:r>
          </a:p>
          <a:p>
            <a:pPr lvl="1"/>
            <a:r>
              <a:rPr lang="en-US" b="1" dirty="0"/>
              <a:t>Write the simplest code to pass the test</a:t>
            </a:r>
          </a:p>
          <a:p>
            <a:pPr lvl="1"/>
            <a:r>
              <a:rPr lang="en-US" b="1" dirty="0"/>
              <a:t>Write assertions first, act later</a:t>
            </a:r>
          </a:p>
          <a:p>
            <a:pPr lvl="1"/>
            <a:r>
              <a:rPr lang="en-US" b="1" dirty="0"/>
              <a:t>Minimize assertions in each test</a:t>
            </a:r>
          </a:p>
          <a:p>
            <a:pPr lvl="1"/>
            <a:r>
              <a:rPr lang="en-US" b="1" dirty="0"/>
              <a:t>Do not introduce dependencies between tests</a:t>
            </a:r>
          </a:p>
          <a:p>
            <a:pPr lvl="1"/>
            <a:r>
              <a:rPr lang="en-IN" b="1" dirty="0"/>
              <a:t>Use mocks(reduce dependency)</a:t>
            </a:r>
          </a:p>
          <a:p>
            <a:pPr lvl="1"/>
            <a:r>
              <a:rPr lang="en-US" b="1" dirty="0"/>
              <a:t>Use setup and tear-down methods</a:t>
            </a:r>
          </a:p>
          <a:p>
            <a:pPr lvl="1"/>
            <a:r>
              <a:rPr lang="en-US" b="1" dirty="0"/>
              <a:t>Do not use base classes</a:t>
            </a:r>
          </a:p>
          <a:p>
            <a:endParaRPr lang="en-IN" b="1" dirty="0"/>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19351826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Visual Studio 2022</a:t>
            </a:r>
          </a:p>
          <a:p>
            <a:r>
              <a:rPr lang="en-IN" dirty="0" err="1"/>
              <a:t>Nunit</a:t>
            </a:r>
            <a:r>
              <a:rPr lang="en-IN" dirty="0"/>
              <a:t>/</a:t>
            </a:r>
            <a:r>
              <a:rPr lang="en-IN" dirty="0" err="1"/>
              <a:t>XUnit</a:t>
            </a:r>
            <a:r>
              <a:rPr lang="en-IN" dirty="0"/>
              <a:t> Test Framework</a:t>
            </a:r>
          </a:p>
          <a:p>
            <a:r>
              <a:rPr lang="en-IN" dirty="0" err="1"/>
              <a:t>Nunit</a:t>
            </a:r>
            <a:r>
              <a:rPr lang="en-IN" dirty="0"/>
              <a:t> Test Adapter</a:t>
            </a:r>
          </a:p>
          <a:p>
            <a:r>
              <a:rPr lang="en-IN" dirty="0" err="1"/>
              <a:t>Moq</a:t>
            </a:r>
            <a:r>
              <a:rPr lang="en-IN" dirty="0"/>
              <a:t> Framework</a:t>
            </a:r>
          </a:p>
          <a:p>
            <a:r>
              <a:rPr lang="en-IN" dirty="0"/>
              <a:t>Code Coverage Tools</a:t>
            </a:r>
          </a:p>
          <a:p>
            <a:pPr lvl="2"/>
            <a:r>
              <a:rPr lang="en-US" dirty="0"/>
              <a:t>Default Visual Studio Code Coverage</a:t>
            </a:r>
          </a:p>
          <a:p>
            <a:pPr lvl="2"/>
            <a:r>
              <a:rPr lang="en-IN" b="1" dirty="0" err="1"/>
              <a:t>ReSharper’s</a:t>
            </a:r>
            <a:r>
              <a:rPr lang="en-IN" b="1" dirty="0"/>
              <a:t> </a:t>
            </a:r>
            <a:r>
              <a:rPr lang="en-IN" b="1" dirty="0" err="1"/>
              <a:t>dotCover</a:t>
            </a:r>
            <a:endParaRPr lang="en-IN" b="1" dirty="0"/>
          </a:p>
          <a:p>
            <a:pPr lvl="2"/>
            <a:r>
              <a:rPr lang="en-IN" b="1" dirty="0" err="1"/>
              <a:t>NCover</a:t>
            </a:r>
            <a:endParaRPr lang="en-IN" b="1" dirty="0"/>
          </a:p>
          <a:p>
            <a:pPr lvl="2"/>
            <a:r>
              <a:rPr lang="en-IN" b="1" dirty="0" err="1"/>
              <a:t>OpenCover</a:t>
            </a:r>
            <a:endParaRPr lang="en-IN" b="1" dirty="0"/>
          </a:p>
          <a:p>
            <a:pPr lvl="2"/>
            <a:r>
              <a:rPr lang="en-IN" b="1" dirty="0" err="1"/>
              <a:t>NCrunch</a:t>
            </a:r>
            <a:endParaRPr lang="en-IN" b="1" dirty="0"/>
          </a:p>
          <a:p>
            <a:pPr lvl="2"/>
            <a:r>
              <a:rPr lang="en-IN" b="1" dirty="0" err="1"/>
              <a:t>NDepend</a:t>
            </a:r>
            <a:endParaRPr lang="en-IN" b="1" dirty="0"/>
          </a:p>
          <a:p>
            <a:pPr lvl="2"/>
            <a:r>
              <a:rPr lang="en-IN" b="1" dirty="0" err="1"/>
              <a:t>DotCover</a:t>
            </a:r>
            <a:r>
              <a:rPr lang="en-IN" b="1" dirty="0"/>
              <a:t>(Jet Brains)</a:t>
            </a:r>
          </a:p>
          <a:p>
            <a:pPr lvl="2"/>
            <a:endParaRPr lang="en-IN" dirty="0"/>
          </a:p>
        </p:txBody>
      </p:sp>
      <p:sp>
        <p:nvSpPr>
          <p:cNvPr id="3" name="Title 2"/>
          <p:cNvSpPr>
            <a:spLocks noGrp="1"/>
          </p:cNvSpPr>
          <p:nvPr>
            <p:ph type="title"/>
          </p:nvPr>
        </p:nvSpPr>
        <p:spPr/>
        <p:txBody>
          <a:bodyPr/>
          <a:lstStyle/>
          <a:p>
            <a:r>
              <a:rPr lang="en-IN" dirty="0"/>
              <a:t>TDD Tools</a:t>
            </a:r>
          </a:p>
        </p:txBody>
      </p:sp>
    </p:spTree>
    <p:extLst>
      <p:ext uri="{BB962C8B-B14F-4D97-AF65-F5344CB8AC3E}">
        <p14:creationId xmlns:p14="http://schemas.microsoft.com/office/powerpoint/2010/main" val="27260502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443C0F-4BD3-0AE7-4C42-A5D1724D58E5}"/>
              </a:ext>
            </a:extLst>
          </p:cNvPr>
          <p:cNvSpPr>
            <a:spLocks noGrp="1"/>
          </p:cNvSpPr>
          <p:nvPr>
            <p:ph sz="quarter" idx="12"/>
          </p:nvPr>
        </p:nvSpPr>
        <p:spPr>
          <a:xfrm>
            <a:off x="457201" y="1381124"/>
            <a:ext cx="8228012" cy="5019675"/>
          </a:xfrm>
        </p:spPr>
        <p:txBody>
          <a:bodyPr>
            <a:normAutofit/>
          </a:bodyPr>
          <a:lstStyle/>
          <a:p>
            <a:r>
              <a:rPr lang="en-US" dirty="0"/>
              <a:t>NUnit is an open-source testing framework ported from JUnit. </a:t>
            </a:r>
          </a:p>
          <a:p>
            <a:r>
              <a:rPr lang="en-US" dirty="0"/>
              <a:t>The latest version of NUnit is NUnit3 that is rewritten with many new features and has support for a wide range of .NET platforms.</a:t>
            </a:r>
          </a:p>
          <a:p>
            <a:r>
              <a:rPr lang="en-US" dirty="0"/>
              <a:t>NUnit has been downloaded more than 126 million times from NuGet.org. </a:t>
            </a:r>
          </a:p>
          <a:p>
            <a:r>
              <a:rPr lang="en-US" dirty="0"/>
              <a:t>This shows the popularity of NUnit within the .NET user community. </a:t>
            </a:r>
          </a:p>
          <a:p>
            <a:r>
              <a:rPr lang="en-US" dirty="0"/>
              <a:t>It is a popular test framework used for test automation. </a:t>
            </a:r>
          </a:p>
        </p:txBody>
      </p:sp>
      <p:sp>
        <p:nvSpPr>
          <p:cNvPr id="3" name="Title 2">
            <a:extLst>
              <a:ext uri="{FF2B5EF4-FFF2-40B4-BE49-F238E27FC236}">
                <a16:creationId xmlns:a16="http://schemas.microsoft.com/office/drawing/2014/main" id="{002B0120-6185-EB76-DCB1-B20F86DDFA69}"/>
              </a:ext>
            </a:extLst>
          </p:cNvPr>
          <p:cNvSpPr>
            <a:spLocks noGrp="1"/>
          </p:cNvSpPr>
          <p:nvPr>
            <p:ph type="title"/>
          </p:nvPr>
        </p:nvSpPr>
        <p:spPr/>
        <p:txBody>
          <a:bodyPr/>
          <a:lstStyle/>
          <a:p>
            <a:r>
              <a:rPr lang="en-IN" dirty="0" err="1"/>
              <a:t>NUnit</a:t>
            </a:r>
            <a:endParaRPr lang="en-IN" dirty="0"/>
          </a:p>
        </p:txBody>
      </p:sp>
    </p:spTree>
    <p:extLst>
      <p:ext uri="{BB962C8B-B14F-4D97-AF65-F5344CB8AC3E}">
        <p14:creationId xmlns:p14="http://schemas.microsoft.com/office/powerpoint/2010/main" val="13120990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443C0F-4BD3-0AE7-4C42-A5D1724D58E5}"/>
              </a:ext>
            </a:extLst>
          </p:cNvPr>
          <p:cNvSpPr>
            <a:spLocks noGrp="1"/>
          </p:cNvSpPr>
          <p:nvPr>
            <p:ph sz="quarter" idx="12"/>
          </p:nvPr>
        </p:nvSpPr>
        <p:spPr>
          <a:xfrm>
            <a:off x="457201" y="1381124"/>
            <a:ext cx="8228012" cy="5019675"/>
          </a:xfrm>
        </p:spPr>
        <p:txBody>
          <a:bodyPr>
            <a:normAutofit/>
          </a:bodyPr>
          <a:lstStyle/>
          <a:p>
            <a:r>
              <a:rPr lang="en-US" dirty="0"/>
              <a:t>Automation testing in NUnit can be performed using the Visual Studio GUI and the NUnit console (</a:t>
            </a:r>
            <a:r>
              <a:rPr lang="en-US" dirty="0" err="1"/>
              <a:t>NUnit.ConsoleRunner</a:t>
            </a:r>
            <a:r>
              <a:rPr lang="en-US" dirty="0"/>
              <a:t>). </a:t>
            </a:r>
          </a:p>
          <a:p>
            <a:r>
              <a:rPr lang="en-US" dirty="0"/>
              <a:t>NUnit framework uses an attribute/annotation style system like other test frameworks.</a:t>
            </a:r>
          </a:p>
        </p:txBody>
      </p:sp>
      <p:sp>
        <p:nvSpPr>
          <p:cNvPr id="3" name="Title 2">
            <a:extLst>
              <a:ext uri="{FF2B5EF4-FFF2-40B4-BE49-F238E27FC236}">
                <a16:creationId xmlns:a16="http://schemas.microsoft.com/office/drawing/2014/main" id="{002B0120-6185-EB76-DCB1-B20F86DDFA69}"/>
              </a:ext>
            </a:extLst>
          </p:cNvPr>
          <p:cNvSpPr>
            <a:spLocks noGrp="1"/>
          </p:cNvSpPr>
          <p:nvPr>
            <p:ph type="title"/>
          </p:nvPr>
        </p:nvSpPr>
        <p:spPr/>
        <p:txBody>
          <a:bodyPr/>
          <a:lstStyle/>
          <a:p>
            <a:r>
              <a:rPr lang="en-IN" dirty="0" err="1"/>
              <a:t>NUnit</a:t>
            </a:r>
            <a:endParaRPr lang="en-IN" dirty="0"/>
          </a:p>
        </p:txBody>
      </p:sp>
    </p:spTree>
    <p:extLst>
      <p:ext uri="{BB962C8B-B14F-4D97-AF65-F5344CB8AC3E}">
        <p14:creationId xmlns:p14="http://schemas.microsoft.com/office/powerpoint/2010/main" val="28502237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2B0120-6185-EB76-DCB1-B20F86DDFA69}"/>
              </a:ext>
            </a:extLst>
          </p:cNvPr>
          <p:cNvSpPr>
            <a:spLocks noGrp="1"/>
          </p:cNvSpPr>
          <p:nvPr>
            <p:ph type="title"/>
          </p:nvPr>
        </p:nvSpPr>
        <p:spPr/>
        <p:txBody>
          <a:bodyPr/>
          <a:lstStyle/>
          <a:p>
            <a:r>
              <a:rPr lang="en-IN" dirty="0" err="1"/>
              <a:t>NUnit</a:t>
            </a:r>
            <a:endParaRPr lang="en-IN" dirty="0"/>
          </a:p>
        </p:txBody>
      </p:sp>
      <p:pic>
        <p:nvPicPr>
          <p:cNvPr id="7" name="Picture 6">
            <a:extLst>
              <a:ext uri="{FF2B5EF4-FFF2-40B4-BE49-F238E27FC236}">
                <a16:creationId xmlns:a16="http://schemas.microsoft.com/office/drawing/2014/main" id="{89F621AF-08DF-CD40-286C-0DA7ACD6E7C6}"/>
              </a:ext>
            </a:extLst>
          </p:cNvPr>
          <p:cNvPicPr>
            <a:picLocks noChangeAspect="1"/>
          </p:cNvPicPr>
          <p:nvPr/>
        </p:nvPicPr>
        <p:blipFill rotWithShape="1">
          <a:blip r:embed="rId2"/>
          <a:srcRect l="13333" t="27778" r="36667" b="21852"/>
          <a:stretch/>
        </p:blipFill>
        <p:spPr>
          <a:xfrm>
            <a:off x="533400" y="1524000"/>
            <a:ext cx="8202706" cy="4648200"/>
          </a:xfrm>
          <a:prstGeom prst="rect">
            <a:avLst/>
          </a:prstGeom>
        </p:spPr>
      </p:pic>
    </p:spTree>
    <p:extLst>
      <p:ext uri="{BB962C8B-B14F-4D97-AF65-F5344CB8AC3E}">
        <p14:creationId xmlns:p14="http://schemas.microsoft.com/office/powerpoint/2010/main" val="28955126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2B0120-6185-EB76-DCB1-B20F86DDFA69}"/>
              </a:ext>
            </a:extLst>
          </p:cNvPr>
          <p:cNvSpPr>
            <a:spLocks noGrp="1"/>
          </p:cNvSpPr>
          <p:nvPr>
            <p:ph type="title"/>
          </p:nvPr>
        </p:nvSpPr>
        <p:spPr/>
        <p:txBody>
          <a:bodyPr/>
          <a:lstStyle/>
          <a:p>
            <a:r>
              <a:rPr lang="en-IN" dirty="0" err="1"/>
              <a:t>NUnit</a:t>
            </a:r>
            <a:endParaRPr lang="en-IN" dirty="0"/>
          </a:p>
        </p:txBody>
      </p:sp>
      <p:pic>
        <p:nvPicPr>
          <p:cNvPr id="4" name="Picture 3">
            <a:extLst>
              <a:ext uri="{FF2B5EF4-FFF2-40B4-BE49-F238E27FC236}">
                <a16:creationId xmlns:a16="http://schemas.microsoft.com/office/drawing/2014/main" id="{4816B848-D7A7-EF43-2AE7-CDF8E94A14D8}"/>
              </a:ext>
            </a:extLst>
          </p:cNvPr>
          <p:cNvPicPr>
            <a:picLocks noChangeAspect="1"/>
          </p:cNvPicPr>
          <p:nvPr/>
        </p:nvPicPr>
        <p:blipFill rotWithShape="1">
          <a:blip r:embed="rId2"/>
          <a:srcRect l="12500" t="20371" r="35000" b="20371"/>
          <a:stretch/>
        </p:blipFill>
        <p:spPr>
          <a:xfrm>
            <a:off x="461034" y="1524000"/>
            <a:ext cx="8149565" cy="5056830"/>
          </a:xfrm>
          <a:prstGeom prst="rect">
            <a:avLst/>
          </a:prstGeom>
        </p:spPr>
      </p:pic>
    </p:spTree>
    <p:extLst>
      <p:ext uri="{BB962C8B-B14F-4D97-AF65-F5344CB8AC3E}">
        <p14:creationId xmlns:p14="http://schemas.microsoft.com/office/powerpoint/2010/main" val="138071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3186EE-AFCC-45E9-BD40-F41FB671D9DA}"/>
              </a:ext>
            </a:extLst>
          </p:cNvPr>
          <p:cNvSpPr>
            <a:spLocks noGrp="1"/>
          </p:cNvSpPr>
          <p:nvPr>
            <p:ph type="title"/>
          </p:nvPr>
        </p:nvSpPr>
        <p:spPr/>
        <p:txBody>
          <a:bodyPr/>
          <a:lstStyle/>
          <a:p>
            <a:r>
              <a:rPr lang="en-IN" dirty="0"/>
              <a:t>Why is Testing important?</a:t>
            </a:r>
            <a:br>
              <a:rPr lang="en-IN" b="0" dirty="0"/>
            </a:br>
            <a:endParaRPr lang="en-IN" dirty="0"/>
          </a:p>
        </p:txBody>
      </p:sp>
      <p:pic>
        <p:nvPicPr>
          <p:cNvPr id="6" name="Picture 5">
            <a:extLst>
              <a:ext uri="{FF2B5EF4-FFF2-40B4-BE49-F238E27FC236}">
                <a16:creationId xmlns:a16="http://schemas.microsoft.com/office/drawing/2014/main" id="{51181D33-F5F5-499C-B8E3-D941A9F02FB3}"/>
              </a:ext>
            </a:extLst>
          </p:cNvPr>
          <p:cNvPicPr>
            <a:picLocks noChangeAspect="1"/>
          </p:cNvPicPr>
          <p:nvPr/>
        </p:nvPicPr>
        <p:blipFill>
          <a:blip r:embed="rId2"/>
          <a:stretch>
            <a:fillRect/>
          </a:stretch>
        </p:blipFill>
        <p:spPr>
          <a:xfrm>
            <a:off x="1447800" y="1597602"/>
            <a:ext cx="6248400" cy="4260272"/>
          </a:xfrm>
          <a:prstGeom prst="rect">
            <a:avLst/>
          </a:prstGeom>
        </p:spPr>
      </p:pic>
    </p:spTree>
    <p:extLst>
      <p:ext uri="{BB962C8B-B14F-4D97-AF65-F5344CB8AC3E}">
        <p14:creationId xmlns:p14="http://schemas.microsoft.com/office/powerpoint/2010/main" val="3425197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8F0D8B-0FF5-FA84-AB24-3527FB265FA9}"/>
              </a:ext>
            </a:extLst>
          </p:cNvPr>
          <p:cNvSpPr>
            <a:spLocks noGrp="1"/>
          </p:cNvSpPr>
          <p:nvPr>
            <p:ph sz="quarter" idx="12"/>
          </p:nvPr>
        </p:nvSpPr>
        <p:spPr/>
        <p:txBody>
          <a:bodyPr/>
          <a:lstStyle/>
          <a:p>
            <a:r>
              <a:rPr lang="en-US" dirty="0"/>
              <a:t>Using NUnit framework, tests can be executed serially as well as parallel. </a:t>
            </a:r>
          </a:p>
          <a:p>
            <a:r>
              <a:rPr lang="en-US" dirty="0"/>
              <a:t>Parallel test execution is possible at assembly, class, or method level. </a:t>
            </a:r>
          </a:p>
          <a:p>
            <a:r>
              <a:rPr lang="en-US" dirty="0"/>
              <a:t>When parallelism is enabled, by default four tests can be executed in parallel. </a:t>
            </a:r>
          </a:p>
          <a:p>
            <a:r>
              <a:rPr lang="en-US" dirty="0"/>
              <a:t>As Parallel test execution is supported in NUnit, it becomes a compelling option for Selenium automation testing and cross browser testing.</a:t>
            </a:r>
            <a:endParaRPr lang="en-IN" dirty="0"/>
          </a:p>
        </p:txBody>
      </p:sp>
      <p:sp>
        <p:nvSpPr>
          <p:cNvPr id="3" name="Title 2">
            <a:extLst>
              <a:ext uri="{FF2B5EF4-FFF2-40B4-BE49-F238E27FC236}">
                <a16:creationId xmlns:a16="http://schemas.microsoft.com/office/drawing/2014/main" id="{002B0120-6185-EB76-DCB1-B20F86DDFA69}"/>
              </a:ext>
            </a:extLst>
          </p:cNvPr>
          <p:cNvSpPr>
            <a:spLocks noGrp="1"/>
          </p:cNvSpPr>
          <p:nvPr>
            <p:ph type="title"/>
          </p:nvPr>
        </p:nvSpPr>
        <p:spPr/>
        <p:txBody>
          <a:bodyPr/>
          <a:lstStyle/>
          <a:p>
            <a:r>
              <a:rPr lang="en-IN" dirty="0" err="1"/>
              <a:t>NUnit</a:t>
            </a:r>
            <a:endParaRPr lang="en-IN" dirty="0"/>
          </a:p>
        </p:txBody>
      </p:sp>
    </p:spTree>
    <p:extLst>
      <p:ext uri="{BB962C8B-B14F-4D97-AF65-F5344CB8AC3E}">
        <p14:creationId xmlns:p14="http://schemas.microsoft.com/office/powerpoint/2010/main" val="4593180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565F0E-9566-1DED-DC45-76F125E35AA4}"/>
              </a:ext>
            </a:extLst>
          </p:cNvPr>
          <p:cNvSpPr>
            <a:spLocks noGrp="1"/>
          </p:cNvSpPr>
          <p:nvPr>
            <p:ph sz="quarter" idx="12"/>
          </p:nvPr>
        </p:nvSpPr>
        <p:spPr>
          <a:xfrm>
            <a:off x="457201" y="1381124"/>
            <a:ext cx="8228012" cy="5095875"/>
          </a:xfrm>
        </p:spPr>
        <p:txBody>
          <a:bodyPr>
            <a:normAutofit/>
          </a:bodyPr>
          <a:lstStyle/>
          <a:p>
            <a:r>
              <a:rPr lang="en-US" dirty="0"/>
              <a:t>xUnit.net is a free, open source, community-focused unit testing tool for the .NET Framework. </a:t>
            </a:r>
          </a:p>
          <a:p>
            <a:r>
              <a:rPr lang="en-US" dirty="0"/>
              <a:t>Written by the original inventor of NUnit v2, xUnit.net is the latest technology for unit testing C#, F#, VB.NET and other .NET languages. </a:t>
            </a:r>
          </a:p>
          <a:p>
            <a:r>
              <a:rPr lang="en-US" dirty="0"/>
              <a:t>xUnit.net works with ReSharper, </a:t>
            </a:r>
            <a:r>
              <a:rPr lang="en-US" dirty="0" err="1"/>
              <a:t>CodeRush</a:t>
            </a:r>
            <a:r>
              <a:rPr lang="en-US" dirty="0"/>
              <a:t>, TestDriven.NET and Xamarin. </a:t>
            </a:r>
          </a:p>
          <a:p>
            <a:r>
              <a:rPr lang="en-US" dirty="0"/>
              <a:t>It is part of the .NET Foundation and operates under their code of conduct. </a:t>
            </a:r>
          </a:p>
          <a:p>
            <a:r>
              <a:rPr lang="en-US" dirty="0"/>
              <a:t>It is licensed under Apache 2 (an OSI approved license).</a:t>
            </a:r>
            <a:endParaRPr lang="en-IN" dirty="0"/>
          </a:p>
        </p:txBody>
      </p:sp>
      <p:sp>
        <p:nvSpPr>
          <p:cNvPr id="3" name="Title 2">
            <a:extLst>
              <a:ext uri="{FF2B5EF4-FFF2-40B4-BE49-F238E27FC236}">
                <a16:creationId xmlns:a16="http://schemas.microsoft.com/office/drawing/2014/main" id="{27D31044-39F7-6308-2345-D39879132A42}"/>
              </a:ext>
            </a:extLst>
          </p:cNvPr>
          <p:cNvSpPr>
            <a:spLocks noGrp="1"/>
          </p:cNvSpPr>
          <p:nvPr>
            <p:ph type="title"/>
          </p:nvPr>
        </p:nvSpPr>
        <p:spPr/>
        <p:txBody>
          <a:bodyPr/>
          <a:lstStyle/>
          <a:p>
            <a:r>
              <a:rPr lang="en-IN" dirty="0" err="1"/>
              <a:t>XUnit</a:t>
            </a:r>
            <a:r>
              <a:rPr lang="en-IN" dirty="0"/>
              <a:t> Testing</a:t>
            </a:r>
          </a:p>
        </p:txBody>
      </p:sp>
    </p:spTree>
    <p:extLst>
      <p:ext uri="{BB962C8B-B14F-4D97-AF65-F5344CB8AC3E}">
        <p14:creationId xmlns:p14="http://schemas.microsoft.com/office/powerpoint/2010/main" val="1415225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p:txBody>
          <a:bodyPr>
            <a:normAutofit fontScale="92500" lnSpcReduction="10000"/>
          </a:bodyPr>
          <a:lstStyle/>
          <a:p>
            <a:r>
              <a:rPr lang="en-US" dirty="0"/>
              <a:t>NUnit was not fully compatible with .NET Core 2 at the time</a:t>
            </a:r>
          </a:p>
          <a:p>
            <a:r>
              <a:rPr lang="en-US" dirty="0"/>
              <a:t>We wanted to move away from MS Test, as the team preferred the </a:t>
            </a:r>
            <a:r>
              <a:rPr lang="en-US" dirty="0" err="1"/>
              <a:t>xUnit</a:t>
            </a:r>
            <a:r>
              <a:rPr lang="en-US" dirty="0"/>
              <a:t> and NUnit way of writing tests</a:t>
            </a:r>
          </a:p>
          <a:p>
            <a:r>
              <a:rPr lang="en-US" dirty="0" err="1"/>
              <a:t>xUnit</a:t>
            </a:r>
            <a:r>
              <a:rPr lang="en-US" dirty="0"/>
              <a:t> is aimed at improving test isolation and trying to codify a set of rules to establish a testing standard.</a:t>
            </a:r>
          </a:p>
          <a:p>
            <a:r>
              <a:rPr lang="en-US" dirty="0" err="1"/>
              <a:t>xUnit</a:t>
            </a:r>
            <a:r>
              <a:rPr lang="en-US" dirty="0"/>
              <a:t> [Fact] and [Theory] attributes are extensible, so you can implement your own testing functionality.</a:t>
            </a:r>
          </a:p>
          <a:p>
            <a:r>
              <a:rPr lang="en-US" dirty="0" err="1"/>
              <a:t>xUnit</a:t>
            </a:r>
            <a:r>
              <a:rPr lang="en-US" dirty="0"/>
              <a:t> doesn’t use Test Lists and .</a:t>
            </a:r>
            <a:r>
              <a:rPr lang="en-US" dirty="0" err="1"/>
              <a:t>vsmdi</a:t>
            </a:r>
            <a:r>
              <a:rPr lang="en-US" dirty="0"/>
              <a:t> files to keep track of your tests.</a:t>
            </a:r>
          </a:p>
          <a:p>
            <a:r>
              <a:rPr lang="en-US" dirty="0"/>
              <a:t>Microsoft is using </a:t>
            </a:r>
            <a:r>
              <a:rPr lang="en-US" dirty="0" err="1"/>
              <a:t>xUnit</a:t>
            </a:r>
            <a:r>
              <a:rPr lang="en-US" dirty="0"/>
              <a:t> internally, one of its creators is from Microsoft. </a:t>
            </a:r>
            <a:r>
              <a:rPr lang="en-US" dirty="0" err="1"/>
              <a:t>xUnit</a:t>
            </a:r>
            <a:r>
              <a:rPr lang="en-US" dirty="0"/>
              <a:t> was also created by one of the original authors of NUnit.</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6383342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p:txBody>
          <a:bodyPr>
            <a:normAutofit/>
          </a:bodyPr>
          <a:lstStyle/>
          <a:p>
            <a:r>
              <a:rPr lang="en-US" dirty="0"/>
              <a:t>Isolation of Tests</a:t>
            </a:r>
          </a:p>
          <a:p>
            <a:r>
              <a:rPr lang="en-US" dirty="0" err="1"/>
              <a:t>xUnit</a:t>
            </a:r>
            <a:r>
              <a:rPr lang="en-US" dirty="0"/>
              <a:t> framework provides much better isolation of tests in comparison to NUnit and MSTest frameworks.</a:t>
            </a:r>
          </a:p>
          <a:p>
            <a:r>
              <a:rPr lang="en-US" dirty="0"/>
              <a:t>For each test case, the test class is instantiated, executed, and is discarded after the execution. </a:t>
            </a:r>
          </a:p>
          <a:p>
            <a:r>
              <a:rPr lang="en-US" dirty="0"/>
              <a:t>This ensures that the tests can be executed in any order as there is reduced/no dependency between the tests. </a:t>
            </a:r>
          </a:p>
          <a:p>
            <a:r>
              <a:rPr lang="en-US" dirty="0"/>
              <a:t>Executing each test as a separate instance minimizes the chances of one test causing the other tests to fail!</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31377455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p:txBody>
          <a:bodyPr>
            <a:normAutofit/>
          </a:bodyPr>
          <a:lstStyle/>
          <a:p>
            <a:r>
              <a:rPr lang="en-US" dirty="0"/>
              <a:t>There is also an option to share setup/cleanup code that can be shared between different tests without the need to share object instances. </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12433222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p:txBody>
          <a:bodyPr>
            <a:normAutofit/>
          </a:bodyPr>
          <a:lstStyle/>
          <a:p>
            <a:r>
              <a:rPr lang="en-US" dirty="0"/>
              <a:t>Extensibility</a:t>
            </a:r>
          </a:p>
          <a:p>
            <a:r>
              <a:rPr lang="en-US" dirty="0"/>
              <a:t>When we do NUnit vs. </a:t>
            </a:r>
            <a:r>
              <a:rPr lang="en-US" dirty="0" err="1"/>
              <a:t>XUnit</a:t>
            </a:r>
            <a:r>
              <a:rPr lang="en-US" dirty="0"/>
              <a:t> vs. MSTest, extensibility plays an important role in choosing a particular test framework. </a:t>
            </a:r>
          </a:p>
          <a:p>
            <a:r>
              <a:rPr lang="en-US" dirty="0"/>
              <a:t>The choice might depend on the needs of the project, but in some scenarios, extensibility can turn the tables around for a particular test framework.</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3096074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a:xfrm>
            <a:off x="457201" y="1381124"/>
            <a:ext cx="8228012" cy="5019675"/>
          </a:xfrm>
        </p:spPr>
        <p:txBody>
          <a:bodyPr>
            <a:normAutofit fontScale="92500" lnSpcReduction="10000"/>
          </a:bodyPr>
          <a:lstStyle/>
          <a:p>
            <a:r>
              <a:rPr lang="en-US" dirty="0"/>
              <a:t>Extensibility</a:t>
            </a:r>
          </a:p>
          <a:p>
            <a:r>
              <a:rPr lang="en-US" dirty="0"/>
              <a:t>When compared to MSTest and NUnit frameworks, </a:t>
            </a:r>
            <a:r>
              <a:rPr lang="en-US" dirty="0" err="1"/>
              <a:t>xUnit</a:t>
            </a:r>
            <a:r>
              <a:rPr lang="en-US" dirty="0"/>
              <a:t> framework is more extensible since it makes use of [Fact] and [Theory] attributes. </a:t>
            </a:r>
          </a:p>
          <a:p>
            <a:r>
              <a:rPr lang="en-US" dirty="0"/>
              <a:t>Many attributes that were present in NUnit framework e.g. [</a:t>
            </a:r>
            <a:r>
              <a:rPr lang="en-US" dirty="0" err="1"/>
              <a:t>TestFixture</a:t>
            </a:r>
            <a:r>
              <a:rPr lang="en-US" dirty="0"/>
              <a:t>], [</a:t>
            </a:r>
            <a:r>
              <a:rPr lang="en-US" dirty="0" err="1"/>
              <a:t>TestFixtureSetup</a:t>
            </a:r>
            <a:r>
              <a:rPr lang="en-US" dirty="0"/>
              <a:t>], [</a:t>
            </a:r>
            <a:r>
              <a:rPr lang="en-US" dirty="0" err="1"/>
              <a:t>TestFixtureTearDown</a:t>
            </a:r>
            <a:r>
              <a:rPr lang="en-US" dirty="0"/>
              <a:t>] [</a:t>
            </a:r>
            <a:r>
              <a:rPr lang="en-US" dirty="0" err="1"/>
              <a:t>ClassCleanup</a:t>
            </a:r>
            <a:r>
              <a:rPr lang="en-US" dirty="0"/>
              <a:t>], [</a:t>
            </a:r>
            <a:r>
              <a:rPr lang="en-US" dirty="0" err="1"/>
              <a:t>ClassInitialize</a:t>
            </a:r>
            <a:r>
              <a:rPr lang="en-US" dirty="0"/>
              <a:t>], [</a:t>
            </a:r>
            <a:r>
              <a:rPr lang="en-US" dirty="0" err="1"/>
              <a:t>TestCleanup</a:t>
            </a:r>
            <a:r>
              <a:rPr lang="en-US" dirty="0"/>
              <a:t>], etc. are not included in the </a:t>
            </a:r>
            <a:r>
              <a:rPr lang="en-US" dirty="0" err="1"/>
              <a:t>xUnit</a:t>
            </a:r>
            <a:r>
              <a:rPr lang="en-US" dirty="0"/>
              <a:t> framework.</a:t>
            </a:r>
          </a:p>
          <a:p>
            <a:r>
              <a:rPr lang="en-US" dirty="0"/>
              <a:t>Introduction of the [Theory] attribute for parameterized tests is one of the prime examples of the extensibility of the framework. </a:t>
            </a:r>
          </a:p>
          <a:p>
            <a:r>
              <a:rPr lang="en-US" dirty="0"/>
              <a:t>This also makes the implementation of custom functionality much easier in the </a:t>
            </a:r>
            <a:r>
              <a:rPr lang="en-US" dirty="0" err="1"/>
              <a:t>xUnit</a:t>
            </a:r>
            <a:r>
              <a:rPr lang="en-US" dirty="0"/>
              <a:t> framework.</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13672047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a:xfrm>
            <a:off x="457201" y="1381124"/>
            <a:ext cx="8228012" cy="5019675"/>
          </a:xfrm>
        </p:spPr>
        <p:txBody>
          <a:bodyPr>
            <a:normAutofit fontScale="92500"/>
          </a:bodyPr>
          <a:lstStyle/>
          <a:p>
            <a:r>
              <a:rPr lang="en-US" dirty="0"/>
              <a:t>Initialization and De-initialization</a:t>
            </a:r>
          </a:p>
          <a:p>
            <a:r>
              <a:rPr lang="en-US" dirty="0"/>
              <a:t>The NUnit uses [</a:t>
            </a:r>
            <a:r>
              <a:rPr lang="en-US" dirty="0" err="1"/>
              <a:t>SetUp</a:t>
            </a:r>
            <a:r>
              <a:rPr lang="en-US" dirty="0"/>
              <a:t>], [</a:t>
            </a:r>
            <a:r>
              <a:rPr lang="en-US" dirty="0" err="1"/>
              <a:t>TearDown</a:t>
            </a:r>
            <a:r>
              <a:rPr lang="en-US" dirty="0"/>
              <a:t>] pairs whereas MSTest uses [</a:t>
            </a:r>
            <a:r>
              <a:rPr lang="en-US" dirty="0" err="1"/>
              <a:t>TestInitialize</a:t>
            </a:r>
            <a:r>
              <a:rPr lang="en-US" dirty="0"/>
              <a:t>], [</a:t>
            </a:r>
            <a:r>
              <a:rPr lang="en-US" dirty="0" err="1"/>
              <a:t>TestCleanup</a:t>
            </a:r>
            <a:r>
              <a:rPr lang="en-US" dirty="0"/>
              <a:t>] pairs for setting up the activities related to initialization &amp; de-initialization of the test code.</a:t>
            </a:r>
          </a:p>
          <a:p>
            <a:r>
              <a:rPr lang="en-US" dirty="0"/>
              <a:t>On the other hand, </a:t>
            </a:r>
            <a:r>
              <a:rPr lang="en-US" dirty="0" err="1"/>
              <a:t>xUnit</a:t>
            </a:r>
            <a:r>
              <a:rPr lang="en-US" dirty="0"/>
              <a:t> uses the class constructor for the implementation of steps related to test initialization.</a:t>
            </a:r>
          </a:p>
          <a:p>
            <a:r>
              <a:rPr lang="en-US" dirty="0" err="1"/>
              <a:t>IDisposable</a:t>
            </a:r>
            <a:r>
              <a:rPr lang="en-US" dirty="0"/>
              <a:t> interface for the implementation of steps related to de-initialization.</a:t>
            </a:r>
          </a:p>
          <a:p>
            <a:r>
              <a:rPr lang="en-US" dirty="0" err="1"/>
              <a:t>xUnit</a:t>
            </a:r>
            <a:r>
              <a:rPr lang="en-US" dirty="0"/>
              <a:t> starts a new instance per test, whereas, in NUnit &amp; MSTest frameworks, all the tests execute in the same Fixture/Class.</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2375629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a:xfrm>
            <a:off x="457201" y="1381124"/>
            <a:ext cx="8228012" cy="5019675"/>
          </a:xfrm>
        </p:spPr>
        <p:txBody>
          <a:bodyPr>
            <a:normAutofit/>
          </a:bodyPr>
          <a:lstStyle/>
          <a:p>
            <a:r>
              <a:rPr lang="en-US" dirty="0"/>
              <a:t>Assertion mechanism</a:t>
            </a:r>
          </a:p>
          <a:p>
            <a:r>
              <a:rPr lang="en-US" dirty="0" err="1"/>
              <a:t>xUnit</a:t>
            </a:r>
            <a:r>
              <a:rPr lang="en-US" dirty="0"/>
              <a:t> framework makes use of </a:t>
            </a:r>
            <a:r>
              <a:rPr lang="en-US" dirty="0" err="1"/>
              <a:t>Assert.Throws</a:t>
            </a:r>
            <a:r>
              <a:rPr lang="en-US" dirty="0"/>
              <a:t> instead of [</a:t>
            </a:r>
            <a:r>
              <a:rPr lang="en-US" dirty="0" err="1"/>
              <a:t>ExpectedException</a:t>
            </a:r>
            <a:r>
              <a:rPr lang="en-US" dirty="0"/>
              <a:t>] which is used in NUnit and MSTest. </a:t>
            </a:r>
          </a:p>
          <a:p>
            <a:r>
              <a:rPr lang="en-US" dirty="0"/>
              <a:t>The drawback of using [</a:t>
            </a:r>
            <a:r>
              <a:rPr lang="en-US" dirty="0" err="1"/>
              <a:t>ExpectedException</a:t>
            </a:r>
            <a:r>
              <a:rPr lang="en-US" dirty="0"/>
              <a:t>] is that the errors might not be reported if they occur in the wrong part of the code. </a:t>
            </a:r>
          </a:p>
          <a:p>
            <a:r>
              <a:rPr lang="en-US" dirty="0"/>
              <a:t>For example, if assert has to be raised for Security Exception, but Authentication Exception occurs, [</a:t>
            </a:r>
            <a:r>
              <a:rPr lang="en-US" dirty="0" err="1"/>
              <a:t>ExpectedCondition</a:t>
            </a:r>
            <a:r>
              <a:rPr lang="en-US" dirty="0"/>
              <a:t>] will not raise assert.</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37585245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a:xfrm>
            <a:off x="457201" y="1381124"/>
            <a:ext cx="8228012" cy="5019675"/>
          </a:xfrm>
        </p:spPr>
        <p:txBody>
          <a:bodyPr>
            <a:normAutofit/>
          </a:bodyPr>
          <a:lstStyle/>
          <a:p>
            <a:r>
              <a:rPr lang="en-US" dirty="0"/>
              <a:t>Parallel test execution</a:t>
            </a:r>
          </a:p>
          <a:p>
            <a:r>
              <a:rPr lang="en-US" dirty="0"/>
              <a:t>All the three C# unit testing frameworks support parallel test execution and are well-suited for Selenium automation testing as throughput plays a major role in automation testing. </a:t>
            </a:r>
          </a:p>
          <a:p>
            <a:r>
              <a:rPr lang="en-US" dirty="0"/>
              <a:t>Below are the ways in which parallelism can be achieved in each of the test frameworks.</a:t>
            </a:r>
          </a:p>
          <a:p>
            <a:endParaRPr lang="en-US" dirty="0"/>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261166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76BFE8-FAAB-4550-A129-B1838EA13C94}"/>
              </a:ext>
            </a:extLst>
          </p:cNvPr>
          <p:cNvSpPr>
            <a:spLocks noGrp="1"/>
          </p:cNvSpPr>
          <p:nvPr>
            <p:ph sz="quarter" idx="12"/>
          </p:nvPr>
        </p:nvSpPr>
        <p:spPr/>
        <p:txBody>
          <a:bodyPr>
            <a:normAutofit fontScale="92500" lnSpcReduction="20000"/>
          </a:bodyPr>
          <a:lstStyle/>
          <a:p>
            <a:r>
              <a:rPr lang="en-US" dirty="0"/>
              <a:t>It also ensures the Quality of the product. </a:t>
            </a:r>
          </a:p>
          <a:p>
            <a:r>
              <a:rPr lang="en-US" dirty="0"/>
              <a:t>Quality product delivered to the customers helps in gaining their confidence. </a:t>
            </a:r>
          </a:p>
          <a:p>
            <a:r>
              <a:rPr lang="en-US" dirty="0"/>
              <a:t>It makes sure that the software application requires lower maintenance cost and results in more accurate, consistent and reliable results.</a:t>
            </a:r>
          </a:p>
          <a:p>
            <a:r>
              <a:rPr lang="en-US" dirty="0"/>
              <a:t>Users are not inclined to use software that has bugs. </a:t>
            </a:r>
          </a:p>
          <a:p>
            <a:r>
              <a:rPr lang="en-US" dirty="0"/>
              <a:t>They may not adopt software if they are not happy with the stability of the application. </a:t>
            </a:r>
          </a:p>
          <a:p>
            <a:r>
              <a:rPr lang="en-US" dirty="0"/>
              <a:t>Testing is important for the product to stay in business.</a:t>
            </a:r>
          </a:p>
          <a:p>
            <a:r>
              <a:rPr lang="en-US" dirty="0"/>
              <a:t>It’s important to ensure that the application should not result in any failures because it can be very expensive in the future or in the later stages of the development.</a:t>
            </a:r>
            <a:endParaRPr lang="en-IN" dirty="0"/>
          </a:p>
        </p:txBody>
      </p:sp>
      <p:sp>
        <p:nvSpPr>
          <p:cNvPr id="3" name="Title 2">
            <a:extLst>
              <a:ext uri="{FF2B5EF4-FFF2-40B4-BE49-F238E27FC236}">
                <a16:creationId xmlns:a16="http://schemas.microsoft.com/office/drawing/2014/main" id="{6A3186EE-AFCC-45E9-BD40-F41FB671D9DA}"/>
              </a:ext>
            </a:extLst>
          </p:cNvPr>
          <p:cNvSpPr>
            <a:spLocks noGrp="1"/>
          </p:cNvSpPr>
          <p:nvPr>
            <p:ph type="title"/>
          </p:nvPr>
        </p:nvSpPr>
        <p:spPr/>
        <p:txBody>
          <a:bodyPr/>
          <a:lstStyle/>
          <a:p>
            <a:r>
              <a:rPr lang="en-IN" dirty="0"/>
              <a:t>Why is Testing important?</a:t>
            </a:r>
            <a:br>
              <a:rPr lang="en-IN" b="0" dirty="0"/>
            </a:br>
            <a:endParaRPr lang="en-IN" dirty="0"/>
          </a:p>
        </p:txBody>
      </p:sp>
    </p:spTree>
    <p:extLst>
      <p:ext uri="{BB962C8B-B14F-4D97-AF65-F5344CB8AC3E}">
        <p14:creationId xmlns:p14="http://schemas.microsoft.com/office/powerpoint/2010/main" val="27049245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a:xfrm>
            <a:off x="457201" y="1381124"/>
            <a:ext cx="8228012" cy="5019675"/>
          </a:xfrm>
        </p:spPr>
        <p:txBody>
          <a:bodyPr>
            <a:normAutofit fontScale="85000" lnSpcReduction="20000"/>
          </a:bodyPr>
          <a:lstStyle/>
          <a:p>
            <a:r>
              <a:rPr lang="en-US" dirty="0"/>
              <a:t>NUnit – Parallelism is possible at the level of Children (child tests are executed in parallel with other tests), Fixtures (descendants of test till the level of Test Fixtures can execute in parallel), Self (test itself can be executed in parallel with other tests), and All (test &amp; its descendants can execute in parallel with others at the same level).</a:t>
            </a:r>
          </a:p>
          <a:p>
            <a:r>
              <a:rPr lang="en-US" dirty="0"/>
              <a:t>[Parallelizable(</a:t>
            </a:r>
            <a:r>
              <a:rPr lang="en-US" dirty="0" err="1"/>
              <a:t>ParallelScope.Children</a:t>
            </a:r>
            <a:r>
              <a:rPr lang="en-US" dirty="0"/>
              <a:t>)]</a:t>
            </a:r>
          </a:p>
          <a:p>
            <a:r>
              <a:rPr lang="en-US" dirty="0"/>
              <a:t>[Parallelizable(</a:t>
            </a:r>
            <a:r>
              <a:rPr lang="en-US" dirty="0" err="1"/>
              <a:t>ParallelScope.Fixtures</a:t>
            </a:r>
            <a:r>
              <a:rPr lang="en-US" dirty="0"/>
              <a:t>)]</a:t>
            </a:r>
          </a:p>
          <a:p>
            <a:r>
              <a:rPr lang="en-US" dirty="0"/>
              <a:t>[Parallelizable(</a:t>
            </a:r>
            <a:r>
              <a:rPr lang="en-US" dirty="0" err="1"/>
              <a:t>ParallelScope.Self</a:t>
            </a:r>
            <a:r>
              <a:rPr lang="en-US" dirty="0"/>
              <a:t>)]</a:t>
            </a:r>
          </a:p>
          <a:p>
            <a:r>
              <a:rPr lang="en-US" dirty="0"/>
              <a:t>[Parallelizable(</a:t>
            </a:r>
            <a:r>
              <a:rPr lang="en-US" dirty="0" err="1"/>
              <a:t>ParallelScope.All</a:t>
            </a:r>
            <a:r>
              <a:rPr lang="en-US" dirty="0"/>
              <a:t>)]</a:t>
            </a:r>
          </a:p>
          <a:p>
            <a:r>
              <a:rPr lang="en-US" dirty="0"/>
              <a:t>[Parallelizable(</a:t>
            </a:r>
            <a:r>
              <a:rPr lang="en-US" dirty="0" err="1"/>
              <a:t>ParallelScope.Children</a:t>
            </a:r>
            <a:r>
              <a:rPr lang="en-US" dirty="0"/>
              <a:t>)]</a:t>
            </a:r>
          </a:p>
          <a:p>
            <a:r>
              <a:rPr lang="en-US" dirty="0"/>
              <a:t>[Parallelizable(</a:t>
            </a:r>
            <a:r>
              <a:rPr lang="en-US" dirty="0" err="1"/>
              <a:t>ParallelScope.Fixtures</a:t>
            </a:r>
            <a:r>
              <a:rPr lang="en-US" dirty="0"/>
              <a:t>)]</a:t>
            </a:r>
          </a:p>
          <a:p>
            <a:r>
              <a:rPr lang="en-US" dirty="0"/>
              <a:t>[Parallelizable(</a:t>
            </a:r>
            <a:r>
              <a:rPr lang="en-US" dirty="0" err="1"/>
              <a:t>ParallelScope.Self</a:t>
            </a:r>
            <a:r>
              <a:rPr lang="en-US" dirty="0"/>
              <a:t>)]</a:t>
            </a:r>
          </a:p>
          <a:p>
            <a:r>
              <a:rPr lang="en-US" dirty="0"/>
              <a:t>[Parallelizable(</a:t>
            </a:r>
            <a:r>
              <a:rPr lang="en-US" dirty="0" err="1"/>
              <a:t>ParallelScope.All</a:t>
            </a:r>
            <a:r>
              <a:rPr lang="en-US" dirty="0"/>
              <a:t>)]</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4184134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a:xfrm>
            <a:off x="457201" y="1381124"/>
            <a:ext cx="8228012" cy="5172076"/>
          </a:xfrm>
        </p:spPr>
        <p:txBody>
          <a:bodyPr>
            <a:normAutofit fontScale="92500"/>
          </a:bodyPr>
          <a:lstStyle/>
          <a:p>
            <a:r>
              <a:rPr lang="en-US" dirty="0" err="1"/>
              <a:t>xUnit</a:t>
            </a:r>
            <a:r>
              <a:rPr lang="en-US" dirty="0"/>
              <a:t> – Parallelism by putting the test classes into a single test collection or by executing an ‘n’ number of threads in parallel.</a:t>
            </a:r>
          </a:p>
          <a:p>
            <a:r>
              <a:rPr lang="en-US" dirty="0"/>
              <a:t>[assembly: </a:t>
            </a:r>
            <a:r>
              <a:rPr lang="en-US" dirty="0" err="1"/>
              <a:t>CollectionBehavior</a:t>
            </a:r>
            <a:r>
              <a:rPr lang="en-US" dirty="0"/>
              <a:t>(</a:t>
            </a:r>
            <a:r>
              <a:rPr lang="en-US" dirty="0" err="1"/>
              <a:t>CollectionBehavior.CollectionPerAssembly</a:t>
            </a:r>
            <a:r>
              <a:rPr lang="en-US" dirty="0"/>
              <a:t>)]</a:t>
            </a:r>
          </a:p>
          <a:p>
            <a:r>
              <a:rPr lang="en-US" dirty="0"/>
              <a:t>[assembly: </a:t>
            </a:r>
            <a:r>
              <a:rPr lang="en-US" dirty="0" err="1"/>
              <a:t>CollectionBehavior</a:t>
            </a:r>
            <a:r>
              <a:rPr lang="en-US" dirty="0"/>
              <a:t>(</a:t>
            </a:r>
            <a:r>
              <a:rPr lang="en-US" dirty="0" err="1"/>
              <a:t>MaxParallelThreads</a:t>
            </a:r>
            <a:r>
              <a:rPr lang="en-US" dirty="0"/>
              <a:t> = n)]</a:t>
            </a:r>
          </a:p>
          <a:p>
            <a:r>
              <a:rPr lang="en-US" dirty="0"/>
              <a:t>[assembly: </a:t>
            </a:r>
            <a:r>
              <a:rPr lang="en-US" dirty="0" err="1"/>
              <a:t>CollectionBehavior</a:t>
            </a:r>
            <a:r>
              <a:rPr lang="en-US" dirty="0"/>
              <a:t>(</a:t>
            </a:r>
            <a:r>
              <a:rPr lang="en-US" dirty="0" err="1"/>
              <a:t>CollectionBehavior.CollectionPerAssembly</a:t>
            </a:r>
            <a:r>
              <a:rPr lang="en-US" dirty="0"/>
              <a:t>)]</a:t>
            </a:r>
          </a:p>
          <a:p>
            <a:r>
              <a:rPr lang="en-US" dirty="0"/>
              <a:t> [assembly: </a:t>
            </a:r>
            <a:r>
              <a:rPr lang="en-US" dirty="0" err="1"/>
              <a:t>CollectionBehavior</a:t>
            </a:r>
            <a:r>
              <a:rPr lang="en-US" dirty="0"/>
              <a:t>(</a:t>
            </a:r>
            <a:r>
              <a:rPr lang="en-US" dirty="0" err="1"/>
              <a:t>MaxParallelThreads</a:t>
            </a:r>
            <a:r>
              <a:rPr lang="en-US" dirty="0"/>
              <a:t> = n)]</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4384167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EC91FB-4BF8-C25E-FAFE-6673018033EC}"/>
              </a:ext>
            </a:extLst>
          </p:cNvPr>
          <p:cNvSpPr>
            <a:spLocks noGrp="1"/>
          </p:cNvSpPr>
          <p:nvPr>
            <p:ph sz="quarter" idx="12"/>
          </p:nvPr>
        </p:nvSpPr>
        <p:spPr/>
        <p:txBody>
          <a:bodyPr>
            <a:normAutofit/>
          </a:bodyPr>
          <a:lstStyle/>
          <a:p>
            <a:r>
              <a:rPr lang="en-US" dirty="0"/>
              <a:t>There are no [Setup] and [Teardown] attributes, this is done using the test </a:t>
            </a:r>
            <a:r>
              <a:rPr lang="en-US" dirty="0" err="1"/>
              <a:t>class’</a:t>
            </a:r>
            <a:r>
              <a:rPr lang="en-US" dirty="0"/>
              <a:t> constructor and an </a:t>
            </a:r>
            <a:r>
              <a:rPr lang="en-US" dirty="0" err="1"/>
              <a:t>IDisposable</a:t>
            </a:r>
            <a:r>
              <a:rPr lang="en-US" dirty="0"/>
              <a:t>. </a:t>
            </a:r>
          </a:p>
          <a:p>
            <a:r>
              <a:rPr lang="en-US" dirty="0"/>
              <a:t>This encourages developers to write cleaner tests.</a:t>
            </a:r>
          </a:p>
          <a:p>
            <a:r>
              <a:rPr lang="en-US" dirty="0" err="1"/>
              <a:t>xUnit</a:t>
            </a:r>
            <a:r>
              <a:rPr lang="en-US" dirty="0"/>
              <a:t> allows us to write less code since its flexibility allows things like </a:t>
            </a:r>
            <a:r>
              <a:rPr lang="en-US" dirty="0" err="1"/>
              <a:t>subspec</a:t>
            </a:r>
            <a:r>
              <a:rPr lang="en-US" dirty="0"/>
              <a:t> which allow you to write only what you need to do. </a:t>
            </a:r>
          </a:p>
          <a:p>
            <a:r>
              <a:rPr lang="en-US" dirty="0"/>
              <a:t>Using tools such as </a:t>
            </a:r>
            <a:r>
              <a:rPr lang="en-US" dirty="0" err="1"/>
              <a:t>xBehave</a:t>
            </a:r>
            <a:r>
              <a:rPr lang="en-US" dirty="0"/>
              <a:t>: http://xbehave.github.io/ and </a:t>
            </a:r>
            <a:r>
              <a:rPr lang="en-US" dirty="0" err="1"/>
              <a:t>Xunit.Gherkin.Quick</a:t>
            </a:r>
            <a:r>
              <a:rPr lang="en-US" dirty="0"/>
              <a:t>.</a:t>
            </a:r>
          </a:p>
          <a:p>
            <a:r>
              <a:rPr lang="en-US" dirty="0" err="1"/>
              <a:t>xUnit</a:t>
            </a:r>
            <a:r>
              <a:rPr lang="en-US" dirty="0"/>
              <a:t> is easier to read and uses intuitive terminology.</a:t>
            </a:r>
          </a:p>
        </p:txBody>
      </p:sp>
      <p:sp>
        <p:nvSpPr>
          <p:cNvPr id="3" name="Title 2">
            <a:extLst>
              <a:ext uri="{FF2B5EF4-FFF2-40B4-BE49-F238E27FC236}">
                <a16:creationId xmlns:a16="http://schemas.microsoft.com/office/drawing/2014/main" id="{E0921410-9F29-C590-FC32-5AFC609E7088}"/>
              </a:ext>
            </a:extLst>
          </p:cNvPr>
          <p:cNvSpPr>
            <a:spLocks noGrp="1"/>
          </p:cNvSpPr>
          <p:nvPr>
            <p:ph type="title"/>
          </p:nvPr>
        </p:nvSpPr>
        <p:spPr/>
        <p:txBody>
          <a:bodyPr/>
          <a:lstStyle/>
          <a:p>
            <a:r>
              <a:rPr lang="en-IN" dirty="0"/>
              <a:t>Why </a:t>
            </a:r>
            <a:r>
              <a:rPr lang="en-IN" dirty="0" err="1"/>
              <a:t>XUnit</a:t>
            </a:r>
            <a:endParaRPr lang="en-IN" dirty="0"/>
          </a:p>
        </p:txBody>
      </p:sp>
    </p:spTree>
    <p:extLst>
      <p:ext uri="{BB962C8B-B14F-4D97-AF65-F5344CB8AC3E}">
        <p14:creationId xmlns:p14="http://schemas.microsoft.com/office/powerpoint/2010/main" val="30032504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68E1CA-DF39-095A-B1B8-FA80277CEC3C}"/>
              </a:ext>
            </a:extLst>
          </p:cNvPr>
          <p:cNvSpPr>
            <a:spLocks noGrp="1"/>
          </p:cNvSpPr>
          <p:nvPr>
            <p:ph sz="quarter" idx="12"/>
          </p:nvPr>
        </p:nvSpPr>
        <p:spPr/>
        <p:txBody>
          <a:bodyPr/>
          <a:lstStyle/>
          <a:p>
            <a:r>
              <a:rPr lang="en-IN" dirty="0" err="1"/>
              <a:t>xunit</a:t>
            </a:r>
            <a:endParaRPr lang="en-IN" dirty="0"/>
          </a:p>
          <a:p>
            <a:r>
              <a:rPr lang="en-IN" dirty="0" err="1"/>
              <a:t>xunit.runner.visualstudio</a:t>
            </a:r>
            <a:endParaRPr lang="en-IN" dirty="0"/>
          </a:p>
          <a:p>
            <a:r>
              <a:rPr lang="en-IN" dirty="0" err="1"/>
              <a:t>Microsoft.NET.Test.Sdk</a:t>
            </a:r>
            <a:endParaRPr lang="en-IN" dirty="0"/>
          </a:p>
        </p:txBody>
      </p:sp>
      <p:sp>
        <p:nvSpPr>
          <p:cNvPr id="3" name="Title 2">
            <a:extLst>
              <a:ext uri="{FF2B5EF4-FFF2-40B4-BE49-F238E27FC236}">
                <a16:creationId xmlns:a16="http://schemas.microsoft.com/office/drawing/2014/main" id="{8D7614CE-DCC0-EBFA-02CD-3553AA70A49B}"/>
              </a:ext>
            </a:extLst>
          </p:cNvPr>
          <p:cNvSpPr>
            <a:spLocks noGrp="1"/>
          </p:cNvSpPr>
          <p:nvPr>
            <p:ph type="title"/>
          </p:nvPr>
        </p:nvSpPr>
        <p:spPr/>
        <p:txBody>
          <a:bodyPr/>
          <a:lstStyle/>
          <a:p>
            <a:r>
              <a:rPr lang="en-IN" dirty="0" err="1"/>
              <a:t>Xunit</a:t>
            </a:r>
            <a:r>
              <a:rPr lang="en-IN" dirty="0"/>
              <a:t> Packages</a:t>
            </a:r>
          </a:p>
        </p:txBody>
      </p:sp>
    </p:spTree>
    <p:extLst>
      <p:ext uri="{BB962C8B-B14F-4D97-AF65-F5344CB8AC3E}">
        <p14:creationId xmlns:p14="http://schemas.microsoft.com/office/powerpoint/2010/main" val="9443347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E4B137-477A-D182-8496-BC5CB705CEBB}"/>
              </a:ext>
            </a:extLst>
          </p:cNvPr>
          <p:cNvSpPr>
            <a:spLocks noGrp="1"/>
          </p:cNvSpPr>
          <p:nvPr>
            <p:ph type="title"/>
          </p:nvPr>
        </p:nvSpPr>
        <p:spPr/>
        <p:txBody>
          <a:bodyPr/>
          <a:lstStyle/>
          <a:p>
            <a:r>
              <a:rPr lang="en-IN" dirty="0" err="1"/>
              <a:t>Nunit</a:t>
            </a:r>
            <a:r>
              <a:rPr lang="en-IN" dirty="0"/>
              <a:t> vs </a:t>
            </a:r>
            <a:r>
              <a:rPr lang="en-IN" dirty="0" err="1"/>
              <a:t>Xunit</a:t>
            </a:r>
            <a:r>
              <a:rPr lang="en-IN" dirty="0"/>
              <a:t> vs </a:t>
            </a:r>
            <a:r>
              <a:rPr lang="en-IN" dirty="0" err="1"/>
              <a:t>MSUnit</a:t>
            </a:r>
            <a:endParaRPr lang="en-IN" dirty="0"/>
          </a:p>
        </p:txBody>
      </p:sp>
      <p:pic>
        <p:nvPicPr>
          <p:cNvPr id="5" name="Picture 4">
            <a:extLst>
              <a:ext uri="{FF2B5EF4-FFF2-40B4-BE49-F238E27FC236}">
                <a16:creationId xmlns:a16="http://schemas.microsoft.com/office/drawing/2014/main" id="{1BD1770D-EDF5-F5B4-3C0B-015A6C4D81C9}"/>
              </a:ext>
            </a:extLst>
          </p:cNvPr>
          <p:cNvPicPr>
            <a:picLocks noChangeAspect="1"/>
          </p:cNvPicPr>
          <p:nvPr/>
        </p:nvPicPr>
        <p:blipFill rotWithShape="1">
          <a:blip r:embed="rId2"/>
          <a:srcRect l="24259" t="35555" r="24908" b="15556"/>
          <a:stretch/>
        </p:blipFill>
        <p:spPr>
          <a:xfrm>
            <a:off x="461036" y="1676400"/>
            <a:ext cx="8177276" cy="4423771"/>
          </a:xfrm>
          <a:prstGeom prst="rect">
            <a:avLst/>
          </a:prstGeom>
        </p:spPr>
      </p:pic>
    </p:spTree>
    <p:extLst>
      <p:ext uri="{BB962C8B-B14F-4D97-AF65-F5344CB8AC3E}">
        <p14:creationId xmlns:p14="http://schemas.microsoft.com/office/powerpoint/2010/main" val="334239861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E4B137-477A-D182-8496-BC5CB705CEBB}"/>
              </a:ext>
            </a:extLst>
          </p:cNvPr>
          <p:cNvSpPr>
            <a:spLocks noGrp="1"/>
          </p:cNvSpPr>
          <p:nvPr>
            <p:ph type="title"/>
          </p:nvPr>
        </p:nvSpPr>
        <p:spPr/>
        <p:txBody>
          <a:bodyPr/>
          <a:lstStyle/>
          <a:p>
            <a:r>
              <a:rPr lang="en-IN" dirty="0" err="1"/>
              <a:t>Nunit</a:t>
            </a:r>
            <a:r>
              <a:rPr lang="en-IN" dirty="0"/>
              <a:t> vs </a:t>
            </a:r>
            <a:r>
              <a:rPr lang="en-IN" dirty="0" err="1"/>
              <a:t>Xunit</a:t>
            </a:r>
            <a:r>
              <a:rPr lang="en-IN" dirty="0"/>
              <a:t> vs </a:t>
            </a:r>
            <a:r>
              <a:rPr lang="en-IN" dirty="0" err="1"/>
              <a:t>MSUnit</a:t>
            </a:r>
            <a:endParaRPr lang="en-IN" dirty="0"/>
          </a:p>
        </p:txBody>
      </p:sp>
      <p:pic>
        <p:nvPicPr>
          <p:cNvPr id="7" name="Picture 6">
            <a:extLst>
              <a:ext uri="{FF2B5EF4-FFF2-40B4-BE49-F238E27FC236}">
                <a16:creationId xmlns:a16="http://schemas.microsoft.com/office/drawing/2014/main" id="{DC000F33-7AA2-63D5-F011-1DA1A4ADA7DE}"/>
              </a:ext>
            </a:extLst>
          </p:cNvPr>
          <p:cNvPicPr>
            <a:picLocks noChangeAspect="1"/>
          </p:cNvPicPr>
          <p:nvPr/>
        </p:nvPicPr>
        <p:blipFill rotWithShape="1">
          <a:blip r:embed="rId2"/>
          <a:srcRect l="26667" t="18889" r="27500" b="15926"/>
          <a:stretch/>
        </p:blipFill>
        <p:spPr>
          <a:xfrm>
            <a:off x="609600" y="1295400"/>
            <a:ext cx="8056696" cy="5242560"/>
          </a:xfrm>
          <a:prstGeom prst="rect">
            <a:avLst/>
          </a:prstGeom>
        </p:spPr>
      </p:pic>
    </p:spTree>
    <p:extLst>
      <p:ext uri="{BB962C8B-B14F-4D97-AF65-F5344CB8AC3E}">
        <p14:creationId xmlns:p14="http://schemas.microsoft.com/office/powerpoint/2010/main" val="36814941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7BCB6-D9B4-8C1B-933C-79322C524B9C}"/>
              </a:ext>
            </a:extLst>
          </p:cNvPr>
          <p:cNvSpPr>
            <a:spLocks noGrp="1"/>
          </p:cNvSpPr>
          <p:nvPr>
            <p:ph type="title"/>
          </p:nvPr>
        </p:nvSpPr>
        <p:spPr/>
        <p:txBody>
          <a:bodyPr/>
          <a:lstStyle/>
          <a:p>
            <a:r>
              <a:rPr lang="en-IN" dirty="0" err="1"/>
              <a:t>xUnit</a:t>
            </a:r>
            <a:endParaRPr lang="en-IN" dirty="0"/>
          </a:p>
        </p:txBody>
      </p:sp>
      <p:pic>
        <p:nvPicPr>
          <p:cNvPr id="9" name="Picture 8">
            <a:extLst>
              <a:ext uri="{FF2B5EF4-FFF2-40B4-BE49-F238E27FC236}">
                <a16:creationId xmlns:a16="http://schemas.microsoft.com/office/drawing/2014/main" id="{7A08FE93-5C02-36C3-9C96-79A6E53DB33D}"/>
              </a:ext>
            </a:extLst>
          </p:cNvPr>
          <p:cNvPicPr>
            <a:picLocks noChangeAspect="1"/>
          </p:cNvPicPr>
          <p:nvPr/>
        </p:nvPicPr>
        <p:blipFill>
          <a:blip r:embed="rId2"/>
          <a:stretch>
            <a:fillRect/>
          </a:stretch>
        </p:blipFill>
        <p:spPr>
          <a:xfrm>
            <a:off x="0" y="1447800"/>
            <a:ext cx="9144000" cy="5143500"/>
          </a:xfrm>
          <a:prstGeom prst="rect">
            <a:avLst/>
          </a:prstGeom>
        </p:spPr>
      </p:pic>
      <p:cxnSp>
        <p:nvCxnSpPr>
          <p:cNvPr id="11" name="Straight Arrow Connector 10">
            <a:extLst>
              <a:ext uri="{FF2B5EF4-FFF2-40B4-BE49-F238E27FC236}">
                <a16:creationId xmlns:a16="http://schemas.microsoft.com/office/drawing/2014/main" id="{4D2A47BD-4032-77A2-9A10-ED422A389280}"/>
              </a:ext>
            </a:extLst>
          </p:cNvPr>
          <p:cNvCxnSpPr/>
          <p:nvPr/>
        </p:nvCxnSpPr>
        <p:spPr>
          <a:xfrm>
            <a:off x="1219200" y="685800"/>
            <a:ext cx="2590800"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9207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7BCB6-D9B4-8C1B-933C-79322C524B9C}"/>
              </a:ext>
            </a:extLst>
          </p:cNvPr>
          <p:cNvSpPr>
            <a:spLocks noGrp="1"/>
          </p:cNvSpPr>
          <p:nvPr>
            <p:ph type="title"/>
          </p:nvPr>
        </p:nvSpPr>
        <p:spPr/>
        <p:txBody>
          <a:bodyPr/>
          <a:lstStyle/>
          <a:p>
            <a:r>
              <a:rPr lang="en-IN" dirty="0" err="1"/>
              <a:t>xUnit</a:t>
            </a:r>
            <a:r>
              <a:rPr lang="en-IN" dirty="0"/>
              <a:t> library</a:t>
            </a:r>
          </a:p>
        </p:txBody>
      </p:sp>
      <p:pic>
        <p:nvPicPr>
          <p:cNvPr id="4" name="Picture 3">
            <a:extLst>
              <a:ext uri="{FF2B5EF4-FFF2-40B4-BE49-F238E27FC236}">
                <a16:creationId xmlns:a16="http://schemas.microsoft.com/office/drawing/2014/main" id="{1903C69C-D083-D3EE-EB62-0ACE03A1B0EE}"/>
              </a:ext>
            </a:extLst>
          </p:cNvPr>
          <p:cNvPicPr>
            <a:picLocks noChangeAspect="1"/>
          </p:cNvPicPr>
          <p:nvPr/>
        </p:nvPicPr>
        <p:blipFill rotWithShape="1">
          <a:blip r:embed="rId2"/>
          <a:srcRect l="24153" t="10286" r="29636" b="14314"/>
          <a:stretch/>
        </p:blipFill>
        <p:spPr>
          <a:xfrm>
            <a:off x="1524000" y="1435359"/>
            <a:ext cx="5562600" cy="5105400"/>
          </a:xfrm>
          <a:prstGeom prst="rect">
            <a:avLst/>
          </a:prstGeom>
        </p:spPr>
      </p:pic>
    </p:spTree>
    <p:extLst>
      <p:ext uri="{BB962C8B-B14F-4D97-AF65-F5344CB8AC3E}">
        <p14:creationId xmlns:p14="http://schemas.microsoft.com/office/powerpoint/2010/main" val="33020301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A32C09-BFA4-6A26-F475-2C3609F45164}"/>
              </a:ext>
            </a:extLst>
          </p:cNvPr>
          <p:cNvSpPr>
            <a:spLocks noGrp="1"/>
          </p:cNvSpPr>
          <p:nvPr>
            <p:ph sz="quarter" idx="12"/>
          </p:nvPr>
        </p:nvSpPr>
        <p:spPr/>
        <p:txBody>
          <a:bodyPr>
            <a:normAutofit fontScale="92500" lnSpcReduction="10000"/>
          </a:bodyPr>
          <a:lstStyle/>
          <a:p>
            <a:r>
              <a:rPr lang="en-US" dirty="0"/>
              <a:t>A Fact, in </a:t>
            </a:r>
            <a:r>
              <a:rPr lang="en-US" dirty="0" err="1"/>
              <a:t>XUnit</a:t>
            </a:r>
            <a:r>
              <a:rPr lang="en-US" dirty="0"/>
              <a:t> tests, is by definition a test method that has no inputs. Consequently, it is run as a single test: arrange once, act once, assert once.</a:t>
            </a:r>
          </a:p>
          <a:p>
            <a:endParaRPr lang="en-US" dirty="0"/>
          </a:p>
          <a:p>
            <a:pPr marL="0" indent="0">
              <a:buNone/>
            </a:pPr>
            <a:r>
              <a:rPr lang="en-US" dirty="0">
                <a:highlight>
                  <a:srgbClr val="EDCAED"/>
                </a:highlight>
              </a:rPr>
              <a:t>//Fact tests do not take inputs.</a:t>
            </a:r>
          </a:p>
          <a:p>
            <a:pPr marL="0" indent="0">
              <a:buNone/>
            </a:pPr>
            <a:r>
              <a:rPr lang="en-US" dirty="0">
                <a:highlight>
                  <a:srgbClr val="EDCAED"/>
                </a:highlight>
              </a:rPr>
              <a:t>//As a result, the result of the test should depend only on actions performed within the test</a:t>
            </a:r>
          </a:p>
          <a:p>
            <a:pPr marL="0" indent="0">
              <a:buNone/>
            </a:pPr>
            <a:r>
              <a:rPr lang="en-US" dirty="0">
                <a:highlight>
                  <a:srgbClr val="EDCAED"/>
                </a:highlight>
              </a:rPr>
              <a:t>        [Fact]</a:t>
            </a:r>
          </a:p>
          <a:p>
            <a:pPr marL="0" indent="0">
              <a:buNone/>
            </a:pPr>
            <a:r>
              <a:rPr lang="en-US" dirty="0">
                <a:highlight>
                  <a:srgbClr val="EDCAED"/>
                </a:highlight>
              </a:rPr>
              <a:t>        public void </a:t>
            </a:r>
            <a:r>
              <a:rPr lang="en-US" dirty="0" err="1">
                <a:highlight>
                  <a:srgbClr val="EDCAED"/>
                </a:highlight>
              </a:rPr>
              <a:t>factExample</a:t>
            </a:r>
            <a:r>
              <a:rPr lang="en-US" dirty="0">
                <a:highlight>
                  <a:srgbClr val="EDCAED"/>
                </a:highlight>
              </a:rPr>
              <a:t>() {</a:t>
            </a:r>
          </a:p>
          <a:p>
            <a:pPr marL="0" indent="0">
              <a:buNone/>
            </a:pPr>
            <a:r>
              <a:rPr lang="en-US" dirty="0">
                <a:highlight>
                  <a:srgbClr val="EDCAED"/>
                </a:highlight>
              </a:rPr>
              <a:t>            </a:t>
            </a:r>
            <a:r>
              <a:rPr lang="en-US" dirty="0" err="1">
                <a:highlight>
                  <a:srgbClr val="EDCAED"/>
                </a:highlight>
              </a:rPr>
              <a:t>Assert.Equal</a:t>
            </a:r>
            <a:r>
              <a:rPr lang="en-US" dirty="0">
                <a:highlight>
                  <a:srgbClr val="EDCAED"/>
                </a:highlight>
              </a:rPr>
              <a:t>((1 + 2), 3);</a:t>
            </a:r>
          </a:p>
          <a:p>
            <a:pPr marL="0" indent="0">
              <a:buNone/>
            </a:pPr>
            <a:r>
              <a:rPr lang="en-US" dirty="0">
                <a:highlight>
                  <a:srgbClr val="EDCAED"/>
                </a:highlight>
              </a:rPr>
              <a:t>        }</a:t>
            </a:r>
            <a:endParaRPr lang="en-IN" dirty="0">
              <a:highlight>
                <a:srgbClr val="EDCAED"/>
              </a:highlight>
            </a:endParaRPr>
          </a:p>
        </p:txBody>
      </p:sp>
      <p:sp>
        <p:nvSpPr>
          <p:cNvPr id="3" name="Title 2">
            <a:extLst>
              <a:ext uri="{FF2B5EF4-FFF2-40B4-BE49-F238E27FC236}">
                <a16:creationId xmlns:a16="http://schemas.microsoft.com/office/drawing/2014/main" id="{191DE88F-61C3-443B-7870-14472A524E3A}"/>
              </a:ext>
            </a:extLst>
          </p:cNvPr>
          <p:cNvSpPr>
            <a:spLocks noGrp="1"/>
          </p:cNvSpPr>
          <p:nvPr>
            <p:ph type="title"/>
          </p:nvPr>
        </p:nvSpPr>
        <p:spPr/>
        <p:txBody>
          <a:bodyPr/>
          <a:lstStyle/>
          <a:p>
            <a:r>
              <a:rPr lang="en-IN" dirty="0" err="1"/>
              <a:t>xUnit</a:t>
            </a:r>
            <a:r>
              <a:rPr lang="en-IN" dirty="0"/>
              <a:t> Fact</a:t>
            </a:r>
          </a:p>
        </p:txBody>
      </p:sp>
    </p:spTree>
    <p:extLst>
      <p:ext uri="{BB962C8B-B14F-4D97-AF65-F5344CB8AC3E}">
        <p14:creationId xmlns:p14="http://schemas.microsoft.com/office/powerpoint/2010/main" val="18140376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7BCB6-D9B4-8C1B-933C-79322C524B9C}"/>
              </a:ext>
            </a:extLst>
          </p:cNvPr>
          <p:cNvSpPr>
            <a:spLocks noGrp="1"/>
          </p:cNvSpPr>
          <p:nvPr>
            <p:ph type="title"/>
          </p:nvPr>
        </p:nvSpPr>
        <p:spPr/>
        <p:txBody>
          <a:bodyPr/>
          <a:lstStyle/>
          <a:p>
            <a:r>
              <a:rPr lang="en-IN" dirty="0" err="1"/>
              <a:t>xUnit</a:t>
            </a:r>
            <a:r>
              <a:rPr lang="en-IN" dirty="0"/>
              <a:t> Test Explorer</a:t>
            </a:r>
          </a:p>
        </p:txBody>
      </p:sp>
      <p:pic>
        <p:nvPicPr>
          <p:cNvPr id="5" name="Picture 4">
            <a:extLst>
              <a:ext uri="{FF2B5EF4-FFF2-40B4-BE49-F238E27FC236}">
                <a16:creationId xmlns:a16="http://schemas.microsoft.com/office/drawing/2014/main" id="{97EE496E-45F1-C182-CE88-DFA37D953D4F}"/>
              </a:ext>
            </a:extLst>
          </p:cNvPr>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464079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B51DA5-5231-48DF-BC38-4B7BD838ED6E}"/>
              </a:ext>
            </a:extLst>
          </p:cNvPr>
          <p:cNvSpPr>
            <a:spLocks noGrp="1"/>
          </p:cNvSpPr>
          <p:nvPr>
            <p:ph sz="quarter" idx="12"/>
          </p:nvPr>
        </p:nvSpPr>
        <p:spPr/>
        <p:txBody>
          <a:bodyPr/>
          <a:lstStyle/>
          <a:p>
            <a:r>
              <a:rPr lang="en-US" dirty="0"/>
              <a:t>Software Testing Life Cycle (STLC) defines a series of activities conducted to perform Software Testing. </a:t>
            </a:r>
          </a:p>
          <a:p>
            <a:r>
              <a:rPr lang="en-US" dirty="0"/>
              <a:t>It identifies what test activities to carry out and when to accomplish those test activities. </a:t>
            </a:r>
          </a:p>
          <a:p>
            <a:r>
              <a:rPr lang="en-US" dirty="0"/>
              <a:t>In the STLC process, each activity is carried out in a planned and systematic way and each phase has different goals and deliverable.</a:t>
            </a:r>
            <a:endParaRPr lang="en-IN" dirty="0"/>
          </a:p>
        </p:txBody>
      </p:sp>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spTree>
    <p:extLst>
      <p:ext uri="{BB962C8B-B14F-4D97-AF65-F5344CB8AC3E}">
        <p14:creationId xmlns:p14="http://schemas.microsoft.com/office/powerpoint/2010/main" val="31700151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507051-5225-FD55-2A55-CB06FF0FA0F4}"/>
              </a:ext>
            </a:extLst>
          </p:cNvPr>
          <p:cNvSpPr>
            <a:spLocks noGrp="1"/>
          </p:cNvSpPr>
          <p:nvPr>
            <p:ph sz="quarter" idx="12"/>
          </p:nvPr>
        </p:nvSpPr>
        <p:spPr/>
        <p:txBody>
          <a:bodyPr/>
          <a:lstStyle/>
          <a:p>
            <a:r>
              <a:rPr lang="en-US" dirty="0"/>
              <a:t> A Theory in </a:t>
            </a:r>
            <a:r>
              <a:rPr lang="en-US" dirty="0" err="1"/>
              <a:t>XUnit</a:t>
            </a:r>
            <a:r>
              <a:rPr lang="en-US" dirty="0"/>
              <a:t> attribute specifies that a test method can have inputs, and that the method needs to be tested for many different combinations of inputs.</a:t>
            </a:r>
            <a:endParaRPr lang="en-IN" dirty="0"/>
          </a:p>
        </p:txBody>
      </p:sp>
      <p:sp>
        <p:nvSpPr>
          <p:cNvPr id="3" name="Title 2">
            <a:extLst>
              <a:ext uri="{FF2B5EF4-FFF2-40B4-BE49-F238E27FC236}">
                <a16:creationId xmlns:a16="http://schemas.microsoft.com/office/drawing/2014/main" id="{4A7312F5-6155-9C23-9542-B2B23B8B0279}"/>
              </a:ext>
            </a:extLst>
          </p:cNvPr>
          <p:cNvSpPr>
            <a:spLocks noGrp="1"/>
          </p:cNvSpPr>
          <p:nvPr>
            <p:ph type="title"/>
          </p:nvPr>
        </p:nvSpPr>
        <p:spPr/>
        <p:txBody>
          <a:bodyPr/>
          <a:lstStyle/>
          <a:p>
            <a:r>
              <a:rPr lang="en-IN" dirty="0" err="1"/>
              <a:t>xUnit</a:t>
            </a:r>
            <a:r>
              <a:rPr lang="en-IN" dirty="0"/>
              <a:t> Theory</a:t>
            </a:r>
          </a:p>
        </p:txBody>
      </p:sp>
    </p:spTree>
    <p:extLst>
      <p:ext uri="{BB962C8B-B14F-4D97-AF65-F5344CB8AC3E}">
        <p14:creationId xmlns:p14="http://schemas.microsoft.com/office/powerpoint/2010/main" val="18755237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7BCB6-D9B4-8C1B-933C-79322C524B9C}"/>
              </a:ext>
            </a:extLst>
          </p:cNvPr>
          <p:cNvSpPr>
            <a:spLocks noGrp="1"/>
          </p:cNvSpPr>
          <p:nvPr>
            <p:ph type="title"/>
          </p:nvPr>
        </p:nvSpPr>
        <p:spPr/>
        <p:txBody>
          <a:bodyPr/>
          <a:lstStyle/>
          <a:p>
            <a:r>
              <a:rPr lang="en-IN" dirty="0" err="1"/>
              <a:t>xUnit</a:t>
            </a:r>
            <a:r>
              <a:rPr lang="en-IN" dirty="0"/>
              <a:t> Parameterized Test</a:t>
            </a:r>
          </a:p>
        </p:txBody>
      </p:sp>
      <p:pic>
        <p:nvPicPr>
          <p:cNvPr id="5" name="Picture 4">
            <a:extLst>
              <a:ext uri="{FF2B5EF4-FFF2-40B4-BE49-F238E27FC236}">
                <a16:creationId xmlns:a16="http://schemas.microsoft.com/office/drawing/2014/main" id="{5A873C5E-1618-132F-F36B-2F722A8C1C14}"/>
              </a:ext>
            </a:extLst>
          </p:cNvPr>
          <p:cNvPicPr>
            <a:picLocks noChangeAspect="1"/>
          </p:cNvPicPr>
          <p:nvPr/>
        </p:nvPicPr>
        <p:blipFill rotWithShape="1">
          <a:blip r:embed="rId2"/>
          <a:srcRect l="18333" t="20371" r="24167" b="24815"/>
          <a:stretch/>
        </p:blipFill>
        <p:spPr>
          <a:xfrm>
            <a:off x="481250" y="1892559"/>
            <a:ext cx="8185045" cy="4389082"/>
          </a:xfrm>
          <a:prstGeom prst="rect">
            <a:avLst/>
          </a:prstGeom>
        </p:spPr>
      </p:pic>
    </p:spTree>
    <p:extLst>
      <p:ext uri="{BB962C8B-B14F-4D97-AF65-F5344CB8AC3E}">
        <p14:creationId xmlns:p14="http://schemas.microsoft.com/office/powerpoint/2010/main" val="889686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7BCB6-D9B4-8C1B-933C-79322C524B9C}"/>
              </a:ext>
            </a:extLst>
          </p:cNvPr>
          <p:cNvSpPr>
            <a:spLocks noGrp="1"/>
          </p:cNvSpPr>
          <p:nvPr>
            <p:ph type="title"/>
          </p:nvPr>
        </p:nvSpPr>
        <p:spPr/>
        <p:txBody>
          <a:bodyPr/>
          <a:lstStyle/>
          <a:p>
            <a:r>
              <a:rPr lang="en-IN" dirty="0" err="1"/>
              <a:t>xUnit</a:t>
            </a:r>
            <a:r>
              <a:rPr lang="en-IN" dirty="0"/>
              <a:t> Test Explorer</a:t>
            </a:r>
          </a:p>
        </p:txBody>
      </p:sp>
      <p:pic>
        <p:nvPicPr>
          <p:cNvPr id="4" name="Picture 3">
            <a:extLst>
              <a:ext uri="{FF2B5EF4-FFF2-40B4-BE49-F238E27FC236}">
                <a16:creationId xmlns:a16="http://schemas.microsoft.com/office/drawing/2014/main" id="{F7DCA4CC-8E7F-990A-55A3-73B49863AA89}"/>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16037501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EE05C2-E7C6-B7D3-6566-3124FBDD5BAF}"/>
              </a:ext>
            </a:extLst>
          </p:cNvPr>
          <p:cNvSpPr>
            <a:spLocks noGrp="1"/>
          </p:cNvSpPr>
          <p:nvPr>
            <p:ph sz="quarter" idx="12"/>
          </p:nvPr>
        </p:nvSpPr>
        <p:spPr/>
        <p:txBody>
          <a:bodyPr/>
          <a:lstStyle/>
          <a:p>
            <a:pPr marL="0" indent="0">
              <a:buNone/>
            </a:pPr>
            <a:r>
              <a:rPr lang="en-US" dirty="0">
                <a:highlight>
                  <a:srgbClr val="EDCAED"/>
                </a:highlight>
              </a:rPr>
              <a:t>[Fact(Skip = "</a:t>
            </a:r>
            <a:r>
              <a:rPr lang="en-US" dirty="0" err="1">
                <a:highlight>
                  <a:srgbClr val="EDCAED"/>
                </a:highlight>
              </a:rPr>
              <a:t>Thats</a:t>
            </a:r>
            <a:r>
              <a:rPr lang="en-US" dirty="0">
                <a:highlight>
                  <a:srgbClr val="EDCAED"/>
                </a:highlight>
              </a:rPr>
              <a:t> how you ignore a test")]</a:t>
            </a:r>
          </a:p>
          <a:p>
            <a:pPr marL="0" indent="0">
              <a:buNone/>
            </a:pPr>
            <a:r>
              <a:rPr lang="en-US" dirty="0">
                <a:highlight>
                  <a:srgbClr val="EDCAED"/>
                </a:highlight>
              </a:rPr>
              <a:t>public void </a:t>
            </a:r>
            <a:r>
              <a:rPr lang="en-US" dirty="0" err="1">
                <a:highlight>
                  <a:srgbClr val="EDCAED"/>
                </a:highlight>
              </a:rPr>
              <a:t>ToIgnore</a:t>
            </a:r>
            <a:r>
              <a:rPr lang="en-US" dirty="0">
                <a:highlight>
                  <a:srgbClr val="EDCAED"/>
                </a:highlight>
              </a:rPr>
              <a:t>()</a:t>
            </a:r>
          </a:p>
          <a:p>
            <a:pPr marL="0" indent="0">
              <a:buNone/>
            </a:pPr>
            <a:r>
              <a:rPr lang="en-US" dirty="0">
                <a:highlight>
                  <a:srgbClr val="EDCAED"/>
                </a:highlight>
              </a:rPr>
              <a:t>{</a:t>
            </a:r>
          </a:p>
          <a:p>
            <a:pPr marL="0" indent="0">
              <a:buNone/>
            </a:pPr>
            <a:r>
              <a:rPr lang="en-US" dirty="0">
                <a:highlight>
                  <a:srgbClr val="EDCAED"/>
                </a:highlight>
              </a:rPr>
              <a:t>    </a:t>
            </a:r>
            <a:r>
              <a:rPr lang="en-US" dirty="0" err="1">
                <a:highlight>
                  <a:srgbClr val="EDCAED"/>
                </a:highlight>
              </a:rPr>
              <a:t>Assert.False</a:t>
            </a:r>
            <a:r>
              <a:rPr lang="en-US" dirty="0">
                <a:highlight>
                  <a:srgbClr val="EDCAED"/>
                </a:highlight>
              </a:rPr>
              <a:t>(true);</a:t>
            </a:r>
          </a:p>
          <a:p>
            <a:pPr marL="0" indent="0">
              <a:buNone/>
            </a:pPr>
            <a:r>
              <a:rPr lang="en-US" dirty="0">
                <a:highlight>
                  <a:srgbClr val="EDCAED"/>
                </a:highlight>
              </a:rPr>
              <a:t>}</a:t>
            </a:r>
            <a:endParaRPr lang="en-IN" dirty="0">
              <a:highlight>
                <a:srgbClr val="EDCAED"/>
              </a:highlight>
            </a:endParaRPr>
          </a:p>
        </p:txBody>
      </p:sp>
      <p:sp>
        <p:nvSpPr>
          <p:cNvPr id="3" name="Title 2">
            <a:extLst>
              <a:ext uri="{FF2B5EF4-FFF2-40B4-BE49-F238E27FC236}">
                <a16:creationId xmlns:a16="http://schemas.microsoft.com/office/drawing/2014/main" id="{737183D8-7FD2-54D3-7AD8-3930E5C0C015}"/>
              </a:ext>
            </a:extLst>
          </p:cNvPr>
          <p:cNvSpPr>
            <a:spLocks noGrp="1"/>
          </p:cNvSpPr>
          <p:nvPr>
            <p:ph type="title"/>
          </p:nvPr>
        </p:nvSpPr>
        <p:spPr/>
        <p:txBody>
          <a:bodyPr/>
          <a:lstStyle/>
          <a:p>
            <a:r>
              <a:rPr lang="en-IN" dirty="0" err="1"/>
              <a:t>xUnit</a:t>
            </a:r>
            <a:r>
              <a:rPr lang="en-IN" dirty="0"/>
              <a:t>  Ignore Test</a:t>
            </a:r>
          </a:p>
        </p:txBody>
      </p:sp>
    </p:spTree>
    <p:extLst>
      <p:ext uri="{BB962C8B-B14F-4D97-AF65-F5344CB8AC3E}">
        <p14:creationId xmlns:p14="http://schemas.microsoft.com/office/powerpoint/2010/main" val="368071781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D9648-9EBB-8C7C-9B92-55063FF939F5}"/>
              </a:ext>
            </a:extLst>
          </p:cNvPr>
          <p:cNvSpPr>
            <a:spLocks noGrp="1"/>
          </p:cNvSpPr>
          <p:nvPr>
            <p:ph sz="quarter" idx="12"/>
          </p:nvPr>
        </p:nvSpPr>
        <p:spPr/>
        <p:txBody>
          <a:bodyPr>
            <a:normAutofit lnSpcReduction="10000"/>
          </a:bodyPr>
          <a:lstStyle/>
          <a:p>
            <a:r>
              <a:rPr lang="en-US" dirty="0"/>
              <a:t>When to use</a:t>
            </a:r>
          </a:p>
          <a:p>
            <a:pPr lvl="1"/>
            <a:r>
              <a:rPr lang="en-US" dirty="0"/>
              <a:t>when we want a clean test context for every test (sharing the setup and cleanup code, without sharing the object instance).</a:t>
            </a:r>
          </a:p>
          <a:p>
            <a:pPr lvl="1"/>
            <a:r>
              <a:rPr lang="en-US" dirty="0"/>
              <a:t>xUnit.net creates a new instance of the test class for every test that is run, so any code which is placed into the constructor of the test class will be run for every single test. </a:t>
            </a:r>
          </a:p>
          <a:p>
            <a:pPr lvl="1"/>
            <a:r>
              <a:rPr lang="en-US" dirty="0"/>
              <a:t>This makes the constructor a convenient place to put reusable context setup code where we want to share the code without sharing object instances (meaning, you get a clean copy of the context object(s) for every test that is run).</a:t>
            </a:r>
            <a:endParaRPr lang="en-IN" dirty="0"/>
          </a:p>
        </p:txBody>
      </p:sp>
      <p:sp>
        <p:nvSpPr>
          <p:cNvPr id="3" name="Title 2">
            <a:extLst>
              <a:ext uri="{FF2B5EF4-FFF2-40B4-BE49-F238E27FC236}">
                <a16:creationId xmlns:a16="http://schemas.microsoft.com/office/drawing/2014/main" id="{EC89E071-367E-D339-CCD2-1569517F10B3}"/>
              </a:ext>
            </a:extLst>
          </p:cNvPr>
          <p:cNvSpPr>
            <a:spLocks noGrp="1"/>
          </p:cNvSpPr>
          <p:nvPr>
            <p:ph type="title"/>
          </p:nvPr>
        </p:nvSpPr>
        <p:spPr/>
        <p:txBody>
          <a:bodyPr/>
          <a:lstStyle/>
          <a:p>
            <a:r>
              <a:rPr lang="en-IN" dirty="0" err="1"/>
              <a:t>xUnit</a:t>
            </a:r>
            <a:r>
              <a:rPr lang="en-IN" dirty="0"/>
              <a:t> Set Up and Clean Replaced by Constructor and Dispose</a:t>
            </a:r>
          </a:p>
        </p:txBody>
      </p:sp>
    </p:spTree>
    <p:extLst>
      <p:ext uri="{BB962C8B-B14F-4D97-AF65-F5344CB8AC3E}">
        <p14:creationId xmlns:p14="http://schemas.microsoft.com/office/powerpoint/2010/main" val="36085767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89E071-367E-D339-CCD2-1569517F10B3}"/>
              </a:ext>
            </a:extLst>
          </p:cNvPr>
          <p:cNvSpPr>
            <a:spLocks noGrp="1"/>
          </p:cNvSpPr>
          <p:nvPr>
            <p:ph type="title"/>
          </p:nvPr>
        </p:nvSpPr>
        <p:spPr/>
        <p:txBody>
          <a:bodyPr/>
          <a:lstStyle/>
          <a:p>
            <a:r>
              <a:rPr lang="en-IN" dirty="0" err="1"/>
              <a:t>xUnit</a:t>
            </a:r>
            <a:r>
              <a:rPr lang="en-IN" dirty="0"/>
              <a:t> Set Up and Clean Replaced by Constructor and Dispose</a:t>
            </a:r>
          </a:p>
        </p:txBody>
      </p:sp>
      <p:pic>
        <p:nvPicPr>
          <p:cNvPr id="9" name="Picture 8">
            <a:extLst>
              <a:ext uri="{FF2B5EF4-FFF2-40B4-BE49-F238E27FC236}">
                <a16:creationId xmlns:a16="http://schemas.microsoft.com/office/drawing/2014/main" id="{AC1C9702-BCD7-E867-E9AD-9A91D2EE9BC0}"/>
              </a:ext>
            </a:extLst>
          </p:cNvPr>
          <p:cNvPicPr>
            <a:picLocks noChangeAspect="1"/>
          </p:cNvPicPr>
          <p:nvPr/>
        </p:nvPicPr>
        <p:blipFill rotWithShape="1">
          <a:blip r:embed="rId2"/>
          <a:srcRect l="11667" t="12963" r="50000" b="42592"/>
          <a:stretch/>
        </p:blipFill>
        <p:spPr>
          <a:xfrm>
            <a:off x="1066800" y="1828800"/>
            <a:ext cx="6629400" cy="4323522"/>
          </a:xfrm>
          <a:prstGeom prst="rect">
            <a:avLst/>
          </a:prstGeom>
        </p:spPr>
      </p:pic>
    </p:spTree>
    <p:extLst>
      <p:ext uri="{BB962C8B-B14F-4D97-AF65-F5344CB8AC3E}">
        <p14:creationId xmlns:p14="http://schemas.microsoft.com/office/powerpoint/2010/main" val="38388885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6E22B7-FD6F-15DB-A683-1671F1FAAA8C}"/>
              </a:ext>
            </a:extLst>
          </p:cNvPr>
          <p:cNvSpPr>
            <a:spLocks noGrp="1"/>
          </p:cNvSpPr>
          <p:nvPr>
            <p:ph type="title"/>
          </p:nvPr>
        </p:nvSpPr>
        <p:spPr/>
        <p:txBody>
          <a:bodyPr/>
          <a:lstStyle/>
          <a:p>
            <a:r>
              <a:rPr lang="en-IN" dirty="0"/>
              <a:t>XUNIT Groups</a:t>
            </a:r>
          </a:p>
        </p:txBody>
      </p:sp>
      <p:pic>
        <p:nvPicPr>
          <p:cNvPr id="7" name="Picture 6">
            <a:extLst>
              <a:ext uri="{FF2B5EF4-FFF2-40B4-BE49-F238E27FC236}">
                <a16:creationId xmlns:a16="http://schemas.microsoft.com/office/drawing/2014/main" id="{500A531F-BC3E-D4BB-792A-BDF07C2296D0}"/>
              </a:ext>
            </a:extLst>
          </p:cNvPr>
          <p:cNvPicPr>
            <a:picLocks noChangeAspect="1"/>
          </p:cNvPicPr>
          <p:nvPr/>
        </p:nvPicPr>
        <p:blipFill>
          <a:blip r:embed="rId2"/>
          <a:stretch>
            <a:fillRect/>
          </a:stretch>
        </p:blipFill>
        <p:spPr>
          <a:xfrm>
            <a:off x="-27992" y="1544378"/>
            <a:ext cx="9144000" cy="5143500"/>
          </a:xfrm>
          <a:prstGeom prst="rect">
            <a:avLst/>
          </a:prstGeom>
        </p:spPr>
      </p:pic>
    </p:spTree>
    <p:extLst>
      <p:ext uri="{BB962C8B-B14F-4D97-AF65-F5344CB8AC3E}">
        <p14:creationId xmlns:p14="http://schemas.microsoft.com/office/powerpoint/2010/main" val="13429768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93671-FE50-9C8E-6A06-9704D0DD3D09}"/>
              </a:ext>
            </a:extLst>
          </p:cNvPr>
          <p:cNvSpPr>
            <a:spLocks noGrp="1"/>
          </p:cNvSpPr>
          <p:nvPr>
            <p:ph type="title"/>
          </p:nvPr>
        </p:nvSpPr>
        <p:spPr/>
        <p:txBody>
          <a:bodyPr/>
          <a:lstStyle/>
          <a:p>
            <a:r>
              <a:rPr lang="en-IN" dirty="0" err="1"/>
              <a:t>Xunit</a:t>
            </a:r>
            <a:r>
              <a:rPr lang="en-IN" dirty="0"/>
              <a:t> Groups</a:t>
            </a:r>
          </a:p>
        </p:txBody>
      </p:sp>
      <p:pic>
        <p:nvPicPr>
          <p:cNvPr id="5" name="Picture 4">
            <a:extLst>
              <a:ext uri="{FF2B5EF4-FFF2-40B4-BE49-F238E27FC236}">
                <a16:creationId xmlns:a16="http://schemas.microsoft.com/office/drawing/2014/main" id="{CC54A44B-8908-A557-ABD2-F30A8AFDE205}"/>
              </a:ext>
            </a:extLst>
          </p:cNvPr>
          <p:cNvPicPr>
            <a:picLocks noChangeAspect="1"/>
          </p:cNvPicPr>
          <p:nvPr/>
        </p:nvPicPr>
        <p:blipFill rotWithShape="1">
          <a:blip r:embed="rId2"/>
          <a:srcRect l="4167" t="5926" r="27500" b="45186"/>
          <a:stretch/>
        </p:blipFill>
        <p:spPr>
          <a:xfrm>
            <a:off x="381000" y="1752600"/>
            <a:ext cx="8331200" cy="3352800"/>
          </a:xfrm>
          <a:prstGeom prst="rect">
            <a:avLst/>
          </a:prstGeom>
        </p:spPr>
      </p:pic>
    </p:spTree>
    <p:extLst>
      <p:ext uri="{BB962C8B-B14F-4D97-AF65-F5344CB8AC3E}">
        <p14:creationId xmlns:p14="http://schemas.microsoft.com/office/powerpoint/2010/main" val="4907972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619151-1CC7-5F6D-C2D8-40FF5A3C8AF9}"/>
              </a:ext>
            </a:extLst>
          </p:cNvPr>
          <p:cNvSpPr>
            <a:spLocks noGrp="1"/>
          </p:cNvSpPr>
          <p:nvPr>
            <p:ph type="title"/>
          </p:nvPr>
        </p:nvSpPr>
        <p:spPr/>
        <p:txBody>
          <a:bodyPr/>
          <a:lstStyle/>
          <a:p>
            <a:r>
              <a:rPr lang="en-IN" dirty="0"/>
              <a:t>Assert Throws Exception</a:t>
            </a:r>
          </a:p>
        </p:txBody>
      </p:sp>
      <p:pic>
        <p:nvPicPr>
          <p:cNvPr id="5" name="Picture 4">
            <a:extLst>
              <a:ext uri="{FF2B5EF4-FFF2-40B4-BE49-F238E27FC236}">
                <a16:creationId xmlns:a16="http://schemas.microsoft.com/office/drawing/2014/main" id="{CA592379-40DC-7258-2937-8AE0099FD7E6}"/>
              </a:ext>
            </a:extLst>
          </p:cNvPr>
          <p:cNvPicPr>
            <a:picLocks noChangeAspect="1"/>
          </p:cNvPicPr>
          <p:nvPr/>
        </p:nvPicPr>
        <p:blipFill rotWithShape="1">
          <a:blip r:embed="rId2"/>
          <a:srcRect r="18333" b="43704"/>
          <a:stretch/>
        </p:blipFill>
        <p:spPr>
          <a:xfrm>
            <a:off x="-1" y="1600200"/>
            <a:ext cx="8843211" cy="3429000"/>
          </a:xfrm>
          <a:prstGeom prst="rect">
            <a:avLst/>
          </a:prstGeom>
        </p:spPr>
      </p:pic>
    </p:spTree>
    <p:extLst>
      <p:ext uri="{BB962C8B-B14F-4D97-AF65-F5344CB8AC3E}">
        <p14:creationId xmlns:p14="http://schemas.microsoft.com/office/powerpoint/2010/main" val="28891409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087EAF-555B-1392-4D48-7DEE8E1B4099}"/>
              </a:ext>
            </a:extLst>
          </p:cNvPr>
          <p:cNvSpPr>
            <a:spLocks noGrp="1"/>
          </p:cNvSpPr>
          <p:nvPr>
            <p:ph sz="quarter" idx="12"/>
          </p:nvPr>
        </p:nvSpPr>
        <p:spPr/>
        <p:txBody>
          <a:bodyPr/>
          <a:lstStyle/>
          <a:p>
            <a:r>
              <a:rPr lang="en-US" dirty="0"/>
              <a:t>MSTest framework for Selenium automated testing is the default test framework that comes along with Visual Studio. </a:t>
            </a:r>
          </a:p>
          <a:p>
            <a:r>
              <a:rPr lang="en-US" dirty="0"/>
              <a:t>In the earlier days, it started as a command-line tool for executing tests. </a:t>
            </a:r>
          </a:p>
          <a:p>
            <a:r>
              <a:rPr lang="en-US" dirty="0"/>
              <a:t>It is also referred to as Visual Studio Unit Testing Framework.</a:t>
            </a:r>
          </a:p>
          <a:p>
            <a:endParaRPr lang="en-IN" dirty="0"/>
          </a:p>
        </p:txBody>
      </p:sp>
      <p:sp>
        <p:nvSpPr>
          <p:cNvPr id="3" name="Title 2">
            <a:extLst>
              <a:ext uri="{FF2B5EF4-FFF2-40B4-BE49-F238E27FC236}">
                <a16:creationId xmlns:a16="http://schemas.microsoft.com/office/drawing/2014/main" id="{CA497270-3680-8C1E-6483-117A5379E974}"/>
              </a:ext>
            </a:extLst>
          </p:cNvPr>
          <p:cNvSpPr>
            <a:spLocks noGrp="1"/>
          </p:cNvSpPr>
          <p:nvPr>
            <p:ph type="title"/>
          </p:nvPr>
        </p:nvSpPr>
        <p:spPr/>
        <p:txBody>
          <a:bodyPr/>
          <a:lstStyle/>
          <a:p>
            <a:r>
              <a:rPr lang="en-IN" dirty="0" err="1"/>
              <a:t>MSUnit</a:t>
            </a:r>
            <a:r>
              <a:rPr lang="en-IN" dirty="0"/>
              <a:t> Test</a:t>
            </a:r>
          </a:p>
        </p:txBody>
      </p:sp>
    </p:spTree>
    <p:extLst>
      <p:ext uri="{BB962C8B-B14F-4D97-AF65-F5344CB8AC3E}">
        <p14:creationId xmlns:p14="http://schemas.microsoft.com/office/powerpoint/2010/main" val="479856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pic>
        <p:nvPicPr>
          <p:cNvPr id="10242" name="Picture 2" descr="Software testing life cycle - edureka">
            <a:extLst>
              <a:ext uri="{FF2B5EF4-FFF2-40B4-BE49-F238E27FC236}">
                <a16:creationId xmlns:a16="http://schemas.microsoft.com/office/drawing/2014/main" id="{BF1BBBC8-DDBF-4492-AFC7-15922D6F5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19328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6981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087EAF-555B-1392-4D48-7DEE8E1B4099}"/>
              </a:ext>
            </a:extLst>
          </p:cNvPr>
          <p:cNvSpPr>
            <a:spLocks noGrp="1"/>
          </p:cNvSpPr>
          <p:nvPr>
            <p:ph sz="quarter" idx="12"/>
          </p:nvPr>
        </p:nvSpPr>
        <p:spPr/>
        <p:txBody>
          <a:bodyPr>
            <a:normAutofit lnSpcReduction="10000"/>
          </a:bodyPr>
          <a:lstStyle/>
          <a:p>
            <a:r>
              <a:rPr lang="en-US" dirty="0"/>
              <a:t>The MSTest framework provides the necessary tools to verify &amp; validate your source code. </a:t>
            </a:r>
          </a:p>
          <a:p>
            <a:r>
              <a:rPr lang="en-US" dirty="0"/>
              <a:t>The framework recognizes tests via the different attributes/annotations under which the test code is present. </a:t>
            </a:r>
          </a:p>
          <a:p>
            <a:r>
              <a:rPr lang="en-US" dirty="0"/>
              <a:t>Some of the popular attributes are [</a:t>
            </a:r>
            <a:r>
              <a:rPr lang="en-US" dirty="0" err="1"/>
              <a:t>TestInitialize</a:t>
            </a:r>
            <a:r>
              <a:rPr lang="en-US" dirty="0"/>
              <a:t>], [</a:t>
            </a:r>
            <a:r>
              <a:rPr lang="en-US" dirty="0" err="1"/>
              <a:t>TestMethod</a:t>
            </a:r>
            <a:r>
              <a:rPr lang="en-US" dirty="0"/>
              <a:t>], [</a:t>
            </a:r>
            <a:r>
              <a:rPr lang="en-US" dirty="0" err="1"/>
              <a:t>TestCleanup</a:t>
            </a:r>
            <a:r>
              <a:rPr lang="en-US" dirty="0"/>
              <a:t>], etc.</a:t>
            </a:r>
          </a:p>
          <a:p>
            <a:r>
              <a:rPr lang="en-US" dirty="0"/>
              <a:t>Since the MSTest framework comes pre-bundled with Visual Studio, developers who use the Visual Studio IDE for development &amp; testing prefer the MSTest framework over other test frameworks like </a:t>
            </a:r>
            <a:r>
              <a:rPr lang="en-US" dirty="0" err="1"/>
              <a:t>NUnit</a:t>
            </a:r>
            <a:r>
              <a:rPr lang="en-US" dirty="0"/>
              <a:t>, </a:t>
            </a:r>
            <a:r>
              <a:rPr lang="en-US" dirty="0" err="1"/>
              <a:t>xUnit.Net</a:t>
            </a:r>
            <a:r>
              <a:rPr lang="en-US" dirty="0"/>
              <a:t>, etc. </a:t>
            </a:r>
            <a:endParaRPr lang="en-IN" dirty="0"/>
          </a:p>
        </p:txBody>
      </p:sp>
      <p:sp>
        <p:nvSpPr>
          <p:cNvPr id="3" name="Title 2">
            <a:extLst>
              <a:ext uri="{FF2B5EF4-FFF2-40B4-BE49-F238E27FC236}">
                <a16:creationId xmlns:a16="http://schemas.microsoft.com/office/drawing/2014/main" id="{CA497270-3680-8C1E-6483-117A5379E974}"/>
              </a:ext>
            </a:extLst>
          </p:cNvPr>
          <p:cNvSpPr>
            <a:spLocks noGrp="1"/>
          </p:cNvSpPr>
          <p:nvPr>
            <p:ph type="title"/>
          </p:nvPr>
        </p:nvSpPr>
        <p:spPr/>
        <p:txBody>
          <a:bodyPr/>
          <a:lstStyle/>
          <a:p>
            <a:r>
              <a:rPr lang="en-IN" dirty="0" err="1"/>
              <a:t>MSUnit</a:t>
            </a:r>
            <a:r>
              <a:rPr lang="en-IN" dirty="0"/>
              <a:t> Test</a:t>
            </a:r>
          </a:p>
        </p:txBody>
      </p:sp>
    </p:spTree>
    <p:extLst>
      <p:ext uri="{BB962C8B-B14F-4D97-AF65-F5344CB8AC3E}">
        <p14:creationId xmlns:p14="http://schemas.microsoft.com/office/powerpoint/2010/main" val="36114056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497270-3680-8C1E-6483-117A5379E974}"/>
              </a:ext>
            </a:extLst>
          </p:cNvPr>
          <p:cNvSpPr>
            <a:spLocks noGrp="1"/>
          </p:cNvSpPr>
          <p:nvPr>
            <p:ph type="title"/>
          </p:nvPr>
        </p:nvSpPr>
        <p:spPr/>
        <p:txBody>
          <a:bodyPr/>
          <a:lstStyle/>
          <a:p>
            <a:r>
              <a:rPr lang="en-IN" dirty="0" err="1"/>
              <a:t>MSUnit</a:t>
            </a:r>
            <a:r>
              <a:rPr lang="en-IN" dirty="0"/>
              <a:t> Test</a:t>
            </a:r>
          </a:p>
        </p:txBody>
      </p:sp>
      <p:pic>
        <p:nvPicPr>
          <p:cNvPr id="7" name="Picture 6">
            <a:extLst>
              <a:ext uri="{FF2B5EF4-FFF2-40B4-BE49-F238E27FC236}">
                <a16:creationId xmlns:a16="http://schemas.microsoft.com/office/drawing/2014/main" id="{42DB5C4C-3CE3-A506-ACBD-1F39E8105992}"/>
              </a:ext>
            </a:extLst>
          </p:cNvPr>
          <p:cNvPicPr>
            <a:picLocks noChangeAspect="1"/>
          </p:cNvPicPr>
          <p:nvPr/>
        </p:nvPicPr>
        <p:blipFill>
          <a:blip r:embed="rId2"/>
          <a:stretch>
            <a:fillRect/>
          </a:stretch>
        </p:blipFill>
        <p:spPr>
          <a:xfrm>
            <a:off x="-8335" y="1510166"/>
            <a:ext cx="9144000" cy="5143500"/>
          </a:xfrm>
          <a:prstGeom prst="rect">
            <a:avLst/>
          </a:prstGeom>
        </p:spPr>
      </p:pic>
    </p:spTree>
    <p:extLst>
      <p:ext uri="{BB962C8B-B14F-4D97-AF65-F5344CB8AC3E}">
        <p14:creationId xmlns:p14="http://schemas.microsoft.com/office/powerpoint/2010/main" val="5091345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497270-3680-8C1E-6483-117A5379E974}"/>
              </a:ext>
            </a:extLst>
          </p:cNvPr>
          <p:cNvSpPr>
            <a:spLocks noGrp="1"/>
          </p:cNvSpPr>
          <p:nvPr>
            <p:ph type="title"/>
          </p:nvPr>
        </p:nvSpPr>
        <p:spPr/>
        <p:txBody>
          <a:bodyPr/>
          <a:lstStyle/>
          <a:p>
            <a:r>
              <a:rPr lang="en-IN" dirty="0" err="1"/>
              <a:t>MSUnit</a:t>
            </a:r>
            <a:r>
              <a:rPr lang="en-IN" dirty="0"/>
              <a:t> Test</a:t>
            </a:r>
          </a:p>
        </p:txBody>
      </p:sp>
      <p:pic>
        <p:nvPicPr>
          <p:cNvPr id="4" name="Picture 3">
            <a:extLst>
              <a:ext uri="{FF2B5EF4-FFF2-40B4-BE49-F238E27FC236}">
                <a16:creationId xmlns:a16="http://schemas.microsoft.com/office/drawing/2014/main" id="{5708B5A8-B7AA-C220-411A-885C688CE191}"/>
              </a:ext>
            </a:extLst>
          </p:cNvPr>
          <p:cNvPicPr>
            <a:picLocks noChangeAspect="1"/>
          </p:cNvPicPr>
          <p:nvPr/>
        </p:nvPicPr>
        <p:blipFill>
          <a:blip r:embed="rId2"/>
          <a:stretch>
            <a:fillRect/>
          </a:stretch>
        </p:blipFill>
        <p:spPr>
          <a:xfrm>
            <a:off x="1555" y="1371600"/>
            <a:ext cx="9144000" cy="5143500"/>
          </a:xfrm>
          <a:prstGeom prst="rect">
            <a:avLst/>
          </a:prstGeom>
        </p:spPr>
      </p:pic>
    </p:spTree>
    <p:extLst>
      <p:ext uri="{BB962C8B-B14F-4D97-AF65-F5344CB8AC3E}">
        <p14:creationId xmlns:p14="http://schemas.microsoft.com/office/powerpoint/2010/main" val="41299177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497270-3680-8C1E-6483-117A5379E974}"/>
              </a:ext>
            </a:extLst>
          </p:cNvPr>
          <p:cNvSpPr>
            <a:spLocks noGrp="1"/>
          </p:cNvSpPr>
          <p:nvPr>
            <p:ph type="title"/>
          </p:nvPr>
        </p:nvSpPr>
        <p:spPr/>
        <p:txBody>
          <a:bodyPr/>
          <a:lstStyle/>
          <a:p>
            <a:r>
              <a:rPr lang="en-IN" dirty="0" err="1"/>
              <a:t>MSUnit</a:t>
            </a:r>
            <a:r>
              <a:rPr lang="en-IN" dirty="0"/>
              <a:t> Test packages</a:t>
            </a:r>
          </a:p>
        </p:txBody>
      </p:sp>
      <p:pic>
        <p:nvPicPr>
          <p:cNvPr id="4" name="Picture 3">
            <a:extLst>
              <a:ext uri="{FF2B5EF4-FFF2-40B4-BE49-F238E27FC236}">
                <a16:creationId xmlns:a16="http://schemas.microsoft.com/office/drawing/2014/main" id="{B53C2A0A-EA47-6B0D-6B64-9446F3CBC2AB}"/>
              </a:ext>
            </a:extLst>
          </p:cNvPr>
          <p:cNvPicPr>
            <a:picLocks noChangeAspect="1"/>
          </p:cNvPicPr>
          <p:nvPr/>
        </p:nvPicPr>
        <p:blipFill rotWithShape="1">
          <a:blip r:embed="rId2"/>
          <a:srcRect l="63140" t="18831" r="-1357" b="33906"/>
          <a:stretch/>
        </p:blipFill>
        <p:spPr>
          <a:xfrm>
            <a:off x="914400" y="1676399"/>
            <a:ext cx="7162800" cy="4982817"/>
          </a:xfrm>
          <a:prstGeom prst="rect">
            <a:avLst/>
          </a:prstGeom>
        </p:spPr>
      </p:pic>
    </p:spTree>
    <p:extLst>
      <p:ext uri="{BB962C8B-B14F-4D97-AF65-F5344CB8AC3E}">
        <p14:creationId xmlns:p14="http://schemas.microsoft.com/office/powerpoint/2010/main" val="11607069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497270-3680-8C1E-6483-117A5379E974}"/>
              </a:ext>
            </a:extLst>
          </p:cNvPr>
          <p:cNvSpPr>
            <a:spLocks noGrp="1"/>
          </p:cNvSpPr>
          <p:nvPr>
            <p:ph type="title"/>
          </p:nvPr>
        </p:nvSpPr>
        <p:spPr/>
        <p:txBody>
          <a:bodyPr/>
          <a:lstStyle/>
          <a:p>
            <a:r>
              <a:rPr lang="en-IN" dirty="0" err="1"/>
              <a:t>MSUnit</a:t>
            </a:r>
            <a:r>
              <a:rPr lang="en-IN" dirty="0"/>
              <a:t> Test packages</a:t>
            </a:r>
          </a:p>
        </p:txBody>
      </p:sp>
      <p:pic>
        <p:nvPicPr>
          <p:cNvPr id="5" name="Picture 4">
            <a:extLst>
              <a:ext uri="{FF2B5EF4-FFF2-40B4-BE49-F238E27FC236}">
                <a16:creationId xmlns:a16="http://schemas.microsoft.com/office/drawing/2014/main" id="{62D1AFF3-64F8-780A-BEE6-FBF286D4B731}"/>
              </a:ext>
            </a:extLst>
          </p:cNvPr>
          <p:cNvPicPr>
            <a:picLocks noChangeAspect="1"/>
          </p:cNvPicPr>
          <p:nvPr/>
        </p:nvPicPr>
        <p:blipFill rotWithShape="1">
          <a:blip r:embed="rId2"/>
          <a:srcRect l="13425" t="22222" r="35742" b="18519"/>
          <a:stretch/>
        </p:blipFill>
        <p:spPr>
          <a:xfrm>
            <a:off x="600269" y="1371600"/>
            <a:ext cx="7669530" cy="5029200"/>
          </a:xfrm>
          <a:prstGeom prst="rect">
            <a:avLst/>
          </a:prstGeom>
        </p:spPr>
      </p:pic>
    </p:spTree>
    <p:extLst>
      <p:ext uri="{BB962C8B-B14F-4D97-AF65-F5344CB8AC3E}">
        <p14:creationId xmlns:p14="http://schemas.microsoft.com/office/powerpoint/2010/main" val="15009230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131ABA-AF4D-D723-416C-A8138F2F6F4C}"/>
              </a:ext>
            </a:extLst>
          </p:cNvPr>
          <p:cNvSpPr>
            <a:spLocks noGrp="1"/>
          </p:cNvSpPr>
          <p:nvPr>
            <p:ph type="title"/>
          </p:nvPr>
        </p:nvSpPr>
        <p:spPr/>
        <p:txBody>
          <a:bodyPr/>
          <a:lstStyle/>
          <a:p>
            <a:r>
              <a:rPr lang="en-IN" dirty="0"/>
              <a:t>Running Tests</a:t>
            </a:r>
          </a:p>
        </p:txBody>
      </p:sp>
      <p:pic>
        <p:nvPicPr>
          <p:cNvPr id="1026" name="Picture 2" descr="Run tests from the Test Explorer toolbar">
            <a:extLst>
              <a:ext uri="{FF2B5EF4-FFF2-40B4-BE49-F238E27FC236}">
                <a16:creationId xmlns:a16="http://schemas.microsoft.com/office/drawing/2014/main" id="{73292A17-1DF5-ED32-5D9A-3CDFC8CA1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46" y="2209800"/>
            <a:ext cx="870350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352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D0459F2-3FD6-96E6-4091-17263AAD23D6}"/>
              </a:ext>
            </a:extLst>
          </p:cNvPr>
          <p:cNvSpPr>
            <a:spLocks noGrp="1"/>
          </p:cNvSpPr>
          <p:nvPr>
            <p:ph sz="quarter" idx="12"/>
          </p:nvPr>
        </p:nvSpPr>
        <p:spPr>
          <a:xfrm>
            <a:off x="457201" y="1381124"/>
            <a:ext cx="8228012" cy="5019675"/>
          </a:xfrm>
        </p:spPr>
        <p:txBody>
          <a:bodyPr>
            <a:normAutofit fontScale="85000" lnSpcReduction="10000"/>
          </a:bodyPr>
          <a:lstStyle/>
          <a:p>
            <a:r>
              <a:rPr lang="en-US" dirty="0"/>
              <a:t>Boundary testing is the process of testing between extreme ends or boundaries between partitions of the input values.</a:t>
            </a:r>
          </a:p>
          <a:p>
            <a:r>
              <a:rPr lang="en-US" dirty="0"/>
              <a:t>Extreme ends like Start- End, Lower- Upper, Maximum-Minimum, Just Inside-Just Outside values are called boundary values and the testing is called “boundary testing”.</a:t>
            </a:r>
          </a:p>
          <a:p>
            <a:r>
              <a:rPr lang="en-US" dirty="0"/>
              <a:t>The basic idea in normal boundary value testing is to select input variable values at their:</a:t>
            </a:r>
          </a:p>
          <a:p>
            <a:r>
              <a:rPr lang="en-US" dirty="0"/>
              <a:t>Minimum</a:t>
            </a:r>
          </a:p>
          <a:p>
            <a:r>
              <a:rPr lang="en-US" dirty="0"/>
              <a:t>Just above the minimum</a:t>
            </a:r>
          </a:p>
          <a:p>
            <a:r>
              <a:rPr lang="en-US" dirty="0"/>
              <a:t>A nominal value</a:t>
            </a:r>
          </a:p>
          <a:p>
            <a:r>
              <a:rPr lang="en-US" dirty="0"/>
              <a:t>Just below the maximum</a:t>
            </a:r>
          </a:p>
          <a:p>
            <a:r>
              <a:rPr lang="en-US" dirty="0"/>
              <a:t>Maximum</a:t>
            </a:r>
            <a:endParaRPr lang="en-IN" dirty="0"/>
          </a:p>
        </p:txBody>
      </p:sp>
      <p:sp>
        <p:nvSpPr>
          <p:cNvPr id="3" name="Title 2">
            <a:extLst>
              <a:ext uri="{FF2B5EF4-FFF2-40B4-BE49-F238E27FC236}">
                <a16:creationId xmlns:a16="http://schemas.microsoft.com/office/drawing/2014/main" id="{AC47883E-07D8-2030-988A-3241CF2FED72}"/>
              </a:ext>
            </a:extLst>
          </p:cNvPr>
          <p:cNvSpPr>
            <a:spLocks noGrp="1"/>
          </p:cNvSpPr>
          <p:nvPr>
            <p:ph type="title"/>
          </p:nvPr>
        </p:nvSpPr>
        <p:spPr/>
        <p:txBody>
          <a:bodyPr/>
          <a:lstStyle/>
          <a:p>
            <a:r>
              <a:rPr lang="en-IN" dirty="0"/>
              <a:t>Boundary Conditions</a:t>
            </a:r>
          </a:p>
        </p:txBody>
      </p:sp>
      <p:sp>
        <p:nvSpPr>
          <p:cNvPr id="4" name="AutoShape 2" descr="boundry value testing">
            <a:extLst>
              <a:ext uri="{FF2B5EF4-FFF2-40B4-BE49-F238E27FC236}">
                <a16:creationId xmlns:a16="http://schemas.microsoft.com/office/drawing/2014/main" id="{53B7A591-7CFD-96F5-892A-C3D9D1CC5DC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1564373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47883E-07D8-2030-988A-3241CF2FED72}"/>
              </a:ext>
            </a:extLst>
          </p:cNvPr>
          <p:cNvSpPr>
            <a:spLocks noGrp="1"/>
          </p:cNvSpPr>
          <p:nvPr>
            <p:ph type="title"/>
          </p:nvPr>
        </p:nvSpPr>
        <p:spPr/>
        <p:txBody>
          <a:bodyPr/>
          <a:lstStyle/>
          <a:p>
            <a:r>
              <a:rPr lang="en-IN" dirty="0"/>
              <a:t>Boundary Conditions</a:t>
            </a:r>
          </a:p>
        </p:txBody>
      </p:sp>
      <p:sp>
        <p:nvSpPr>
          <p:cNvPr id="4" name="AutoShape 2" descr="boundry value testing">
            <a:extLst>
              <a:ext uri="{FF2B5EF4-FFF2-40B4-BE49-F238E27FC236}">
                <a16:creationId xmlns:a16="http://schemas.microsoft.com/office/drawing/2014/main" id="{53B7A591-7CFD-96F5-892A-C3D9D1CC5DC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4" name="Picture 2">
            <a:extLst>
              <a:ext uri="{FF2B5EF4-FFF2-40B4-BE49-F238E27FC236}">
                <a16:creationId xmlns:a16="http://schemas.microsoft.com/office/drawing/2014/main" id="{51400211-7F8E-401B-D703-17F7AB45F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171700"/>
            <a:ext cx="885825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6374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3ECC07-A2AA-A789-A170-7C2881BE8DAE}"/>
              </a:ext>
            </a:extLst>
          </p:cNvPr>
          <p:cNvSpPr>
            <a:spLocks noGrp="1"/>
          </p:cNvSpPr>
          <p:nvPr>
            <p:ph sz="quarter" idx="12"/>
          </p:nvPr>
        </p:nvSpPr>
        <p:spPr/>
        <p:txBody>
          <a:bodyPr/>
          <a:lstStyle/>
          <a:p>
            <a:r>
              <a:rPr lang="en-US" dirty="0"/>
              <a:t>Example 1: Equivalence and Boundary Value</a:t>
            </a:r>
          </a:p>
          <a:p>
            <a:r>
              <a:rPr lang="en-US" dirty="0"/>
              <a:t>Let’s consider the behavior of Order Pizza Text Box Below</a:t>
            </a:r>
          </a:p>
          <a:p>
            <a:r>
              <a:rPr lang="en-US" dirty="0"/>
              <a:t>Pizza values 1 to 10 is considered valid. A success message is shown.</a:t>
            </a:r>
          </a:p>
          <a:p>
            <a:r>
              <a:rPr lang="en-US" dirty="0"/>
              <a:t>While value 11 to 99 are considered invalid for order and an error message will appear, “Only 10 Pizza can be ordered”</a:t>
            </a:r>
            <a:endParaRPr lang="en-IN" dirty="0"/>
          </a:p>
        </p:txBody>
      </p:sp>
      <p:sp>
        <p:nvSpPr>
          <p:cNvPr id="3" name="Title 2">
            <a:extLst>
              <a:ext uri="{FF2B5EF4-FFF2-40B4-BE49-F238E27FC236}">
                <a16:creationId xmlns:a16="http://schemas.microsoft.com/office/drawing/2014/main" id="{AC47883E-07D8-2030-988A-3241CF2FED72}"/>
              </a:ext>
            </a:extLst>
          </p:cNvPr>
          <p:cNvSpPr>
            <a:spLocks noGrp="1"/>
          </p:cNvSpPr>
          <p:nvPr>
            <p:ph type="title"/>
          </p:nvPr>
        </p:nvSpPr>
        <p:spPr/>
        <p:txBody>
          <a:bodyPr/>
          <a:lstStyle/>
          <a:p>
            <a:r>
              <a:rPr lang="en-IN" dirty="0"/>
              <a:t>Boundary Conditions</a:t>
            </a:r>
          </a:p>
        </p:txBody>
      </p:sp>
      <p:sp>
        <p:nvSpPr>
          <p:cNvPr id="4" name="AutoShape 2" descr="boundry value testing">
            <a:extLst>
              <a:ext uri="{FF2B5EF4-FFF2-40B4-BE49-F238E27FC236}">
                <a16:creationId xmlns:a16="http://schemas.microsoft.com/office/drawing/2014/main" id="{53B7A591-7CFD-96F5-892A-C3D9D1CC5DC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116795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3ECC07-A2AA-A789-A170-7C2881BE8DAE}"/>
              </a:ext>
            </a:extLst>
          </p:cNvPr>
          <p:cNvSpPr>
            <a:spLocks noGrp="1"/>
          </p:cNvSpPr>
          <p:nvPr>
            <p:ph sz="quarter" idx="12"/>
          </p:nvPr>
        </p:nvSpPr>
        <p:spPr>
          <a:xfrm>
            <a:off x="457201" y="1381125"/>
            <a:ext cx="8228012" cy="3571875"/>
          </a:xfrm>
        </p:spPr>
        <p:txBody>
          <a:bodyPr/>
          <a:lstStyle/>
          <a:p>
            <a:r>
              <a:rPr lang="en-US" dirty="0"/>
              <a:t>Here is the test condition</a:t>
            </a:r>
          </a:p>
          <a:p>
            <a:r>
              <a:rPr lang="en-US" dirty="0"/>
              <a:t>Any Number greater than 10 entered in the Order Pizza field(let say 11) is considered invalid.</a:t>
            </a:r>
          </a:p>
          <a:p>
            <a:r>
              <a:rPr lang="en-US" dirty="0"/>
              <a:t>Any Number less than 1 that is 0 or below, then it is considered invalid.</a:t>
            </a:r>
          </a:p>
          <a:p>
            <a:r>
              <a:rPr lang="en-US" dirty="0"/>
              <a:t>Numbers 1 to 10 are considered valid</a:t>
            </a:r>
          </a:p>
          <a:p>
            <a:r>
              <a:rPr lang="en-US" dirty="0"/>
              <a:t>Any 3 Digit Number say -100 is invalid.</a:t>
            </a:r>
            <a:endParaRPr lang="en-IN" dirty="0"/>
          </a:p>
        </p:txBody>
      </p:sp>
      <p:sp>
        <p:nvSpPr>
          <p:cNvPr id="3" name="Title 2">
            <a:extLst>
              <a:ext uri="{FF2B5EF4-FFF2-40B4-BE49-F238E27FC236}">
                <a16:creationId xmlns:a16="http://schemas.microsoft.com/office/drawing/2014/main" id="{AC47883E-07D8-2030-988A-3241CF2FED72}"/>
              </a:ext>
            </a:extLst>
          </p:cNvPr>
          <p:cNvSpPr>
            <a:spLocks noGrp="1"/>
          </p:cNvSpPr>
          <p:nvPr>
            <p:ph type="title"/>
          </p:nvPr>
        </p:nvSpPr>
        <p:spPr/>
        <p:txBody>
          <a:bodyPr/>
          <a:lstStyle/>
          <a:p>
            <a:r>
              <a:rPr lang="en-IN" dirty="0"/>
              <a:t>Boundary Conditions</a:t>
            </a:r>
          </a:p>
        </p:txBody>
      </p:sp>
      <p:sp>
        <p:nvSpPr>
          <p:cNvPr id="4" name="AutoShape 2" descr="boundry value testing">
            <a:extLst>
              <a:ext uri="{FF2B5EF4-FFF2-40B4-BE49-F238E27FC236}">
                <a16:creationId xmlns:a16="http://schemas.microsoft.com/office/drawing/2014/main" id="{53B7A591-7CFD-96F5-892A-C3D9D1CC5DC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0D341DF1-25D2-873D-08FB-36BA3147B2D0}"/>
              </a:ext>
            </a:extLst>
          </p:cNvPr>
          <p:cNvPicPr>
            <a:picLocks noChangeAspect="1"/>
          </p:cNvPicPr>
          <p:nvPr/>
        </p:nvPicPr>
        <p:blipFill>
          <a:blip r:embed="rId2"/>
          <a:stretch>
            <a:fillRect/>
          </a:stretch>
        </p:blipFill>
        <p:spPr>
          <a:xfrm>
            <a:off x="1914525" y="4810125"/>
            <a:ext cx="5619750" cy="2038350"/>
          </a:xfrm>
          <a:prstGeom prst="rect">
            <a:avLst/>
          </a:prstGeom>
        </p:spPr>
      </p:pic>
    </p:spTree>
    <p:extLst>
      <p:ext uri="{BB962C8B-B14F-4D97-AF65-F5344CB8AC3E}">
        <p14:creationId xmlns:p14="http://schemas.microsoft.com/office/powerpoint/2010/main" val="2710156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0" tIns="0" rIns="0" bIns="0" rtlCol="0">
            <a:normAutofit fontScale="92500" lnSpcReduction="10000"/>
          </a:bodyPr>
          <a:lstStyle/>
          <a:p>
            <a:pPr marL="0" indent="0">
              <a:buNone/>
            </a:pPr>
            <a:r>
              <a:rPr lang="en-US" dirty="0"/>
              <a:t>• What is testing</a:t>
            </a:r>
          </a:p>
          <a:p>
            <a:pPr marL="0" indent="0">
              <a:buNone/>
            </a:pPr>
            <a:r>
              <a:rPr lang="en-US" dirty="0"/>
              <a:t>• Testing types</a:t>
            </a:r>
          </a:p>
          <a:p>
            <a:pPr marL="0" indent="0">
              <a:buNone/>
            </a:pPr>
            <a:r>
              <a:rPr lang="en-US" dirty="0"/>
              <a:t>• Life Cycles(SDLC,STLC,BLC)</a:t>
            </a:r>
          </a:p>
          <a:p>
            <a:pPr marL="0" indent="0">
              <a:buNone/>
            </a:pPr>
            <a:r>
              <a:rPr lang="en-US" dirty="0"/>
              <a:t>• Test Plan</a:t>
            </a:r>
          </a:p>
          <a:p>
            <a:pPr marL="0" indent="0">
              <a:buNone/>
            </a:pPr>
            <a:r>
              <a:rPr lang="en-US" dirty="0"/>
              <a:t>• Test Strategy</a:t>
            </a:r>
          </a:p>
          <a:p>
            <a:pPr marL="0" indent="0">
              <a:buNone/>
            </a:pPr>
            <a:r>
              <a:rPr lang="en-US" dirty="0"/>
              <a:t>• Test Scenario</a:t>
            </a:r>
          </a:p>
          <a:p>
            <a:pPr marL="0" indent="0">
              <a:buNone/>
            </a:pPr>
            <a:r>
              <a:rPr lang="en-US" dirty="0"/>
              <a:t>• Test case Preparation(Component and Functional)</a:t>
            </a:r>
          </a:p>
          <a:p>
            <a:pPr marL="0" indent="0">
              <a:buNone/>
            </a:pPr>
            <a:r>
              <a:rPr lang="en-US" dirty="0"/>
              <a:t>• Test data Preparation</a:t>
            </a:r>
          </a:p>
          <a:p>
            <a:pPr marL="0" indent="0">
              <a:buNone/>
            </a:pPr>
            <a:r>
              <a:rPr lang="en-US" dirty="0"/>
              <a:t>• Defect Report</a:t>
            </a:r>
          </a:p>
          <a:p>
            <a:pPr marL="0" indent="0">
              <a:buNone/>
            </a:pPr>
            <a:r>
              <a:rPr lang="en-US" dirty="0"/>
              <a:t>• Defect Classification</a:t>
            </a:r>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182512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D86CB1-6534-4968-8B9C-A53FC80020A0}"/>
              </a:ext>
            </a:extLst>
          </p:cNvPr>
          <p:cNvSpPr>
            <a:spLocks noGrp="1"/>
          </p:cNvSpPr>
          <p:nvPr>
            <p:ph sz="quarter" idx="12"/>
          </p:nvPr>
        </p:nvSpPr>
        <p:spPr/>
        <p:txBody>
          <a:bodyPr/>
          <a:lstStyle/>
          <a:p>
            <a:r>
              <a:rPr lang="en-US" dirty="0"/>
              <a:t>The different phases of Software testing life cycle are:</a:t>
            </a:r>
          </a:p>
          <a:p>
            <a:pPr lvl="1"/>
            <a:r>
              <a:rPr lang="en-US" dirty="0"/>
              <a:t>Requirement Analysis</a:t>
            </a:r>
          </a:p>
          <a:p>
            <a:pPr lvl="1"/>
            <a:r>
              <a:rPr lang="en-US" dirty="0"/>
              <a:t>Test Planning</a:t>
            </a:r>
          </a:p>
          <a:p>
            <a:pPr lvl="1"/>
            <a:r>
              <a:rPr lang="en-US" dirty="0"/>
              <a:t>Test Case Development</a:t>
            </a:r>
          </a:p>
          <a:p>
            <a:pPr lvl="1"/>
            <a:r>
              <a:rPr lang="en-US" dirty="0"/>
              <a:t>Environment Setup</a:t>
            </a:r>
          </a:p>
          <a:p>
            <a:pPr lvl="1"/>
            <a:r>
              <a:rPr lang="en-US" dirty="0"/>
              <a:t>Test Execution</a:t>
            </a:r>
          </a:p>
          <a:p>
            <a:pPr lvl="1"/>
            <a:r>
              <a:rPr lang="en-US" dirty="0"/>
              <a:t>Test Cycle Closure</a:t>
            </a:r>
            <a:endParaRPr lang="en-IN" dirty="0"/>
          </a:p>
        </p:txBody>
      </p:sp>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spTree>
    <p:extLst>
      <p:ext uri="{BB962C8B-B14F-4D97-AF65-F5344CB8AC3E}">
        <p14:creationId xmlns:p14="http://schemas.microsoft.com/office/powerpoint/2010/main" val="69279374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47883E-07D8-2030-988A-3241CF2FED72}"/>
              </a:ext>
            </a:extLst>
          </p:cNvPr>
          <p:cNvSpPr>
            <a:spLocks noGrp="1"/>
          </p:cNvSpPr>
          <p:nvPr>
            <p:ph type="title"/>
          </p:nvPr>
        </p:nvSpPr>
        <p:spPr/>
        <p:txBody>
          <a:bodyPr/>
          <a:lstStyle/>
          <a:p>
            <a:r>
              <a:rPr lang="en-IN" dirty="0"/>
              <a:t>Boundary Conditions</a:t>
            </a:r>
          </a:p>
        </p:txBody>
      </p:sp>
      <p:sp>
        <p:nvSpPr>
          <p:cNvPr id="4" name="AutoShape 2" descr="boundry value testing">
            <a:extLst>
              <a:ext uri="{FF2B5EF4-FFF2-40B4-BE49-F238E27FC236}">
                <a16:creationId xmlns:a16="http://schemas.microsoft.com/office/drawing/2014/main" id="{53B7A591-7CFD-96F5-892A-C3D9D1CC5DC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8" name="Picture 2">
            <a:extLst>
              <a:ext uri="{FF2B5EF4-FFF2-40B4-BE49-F238E27FC236}">
                <a16:creationId xmlns:a16="http://schemas.microsoft.com/office/drawing/2014/main" id="{E4B8EE31-67DD-30DF-22AF-1E62A425A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78297"/>
            <a:ext cx="7848600" cy="353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0159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Code Coverage Analysis(Default VS Test)</a:t>
            </a:r>
          </a:p>
        </p:txBody>
      </p:sp>
      <p:pic>
        <p:nvPicPr>
          <p:cNvPr id="4" name="Picture 3"/>
          <p:cNvPicPr>
            <a:picLocks noChangeAspect="1"/>
          </p:cNvPicPr>
          <p:nvPr/>
        </p:nvPicPr>
        <p:blipFill>
          <a:blip r:embed="rId2"/>
          <a:stretch>
            <a:fillRect/>
          </a:stretch>
        </p:blipFill>
        <p:spPr>
          <a:xfrm>
            <a:off x="76200" y="1219200"/>
            <a:ext cx="9144000" cy="5638800"/>
          </a:xfrm>
          <a:prstGeom prst="rect">
            <a:avLst/>
          </a:prstGeom>
        </p:spPr>
      </p:pic>
    </p:spTree>
    <p:extLst>
      <p:ext uri="{BB962C8B-B14F-4D97-AF65-F5344CB8AC3E}">
        <p14:creationId xmlns:p14="http://schemas.microsoft.com/office/powerpoint/2010/main" val="32357981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D86CB1-6534-4968-8B9C-A53FC80020A0}"/>
              </a:ext>
            </a:extLst>
          </p:cNvPr>
          <p:cNvSpPr>
            <a:spLocks noGrp="1"/>
          </p:cNvSpPr>
          <p:nvPr>
            <p:ph sz="quarter" idx="12"/>
          </p:nvPr>
        </p:nvSpPr>
        <p:spPr/>
        <p:txBody>
          <a:bodyPr>
            <a:normAutofit lnSpcReduction="10000"/>
          </a:bodyPr>
          <a:lstStyle/>
          <a:p>
            <a:r>
              <a:rPr lang="en-US" dirty="0"/>
              <a:t>Each of these stages has a definite Entry and Exit criteria, Activities &amp; Deliverables associated with it.</a:t>
            </a:r>
          </a:p>
          <a:p>
            <a:r>
              <a:rPr lang="en-US" dirty="0"/>
              <a:t>What is Entry and Exit Criteria?</a:t>
            </a:r>
          </a:p>
          <a:p>
            <a:pPr lvl="1"/>
            <a:r>
              <a:rPr lang="en-US" dirty="0"/>
              <a:t>Entry Criteria: Entry Criteria gives the prerequisite items that must be completed before testing can begin.</a:t>
            </a:r>
          </a:p>
          <a:p>
            <a:pPr lvl="1"/>
            <a:r>
              <a:rPr lang="en-US" dirty="0"/>
              <a:t>Exit Criteria: Exit Criteria defines the items that must be completed before testing can be concluded.</a:t>
            </a:r>
          </a:p>
          <a:p>
            <a:r>
              <a:rPr lang="en-US" dirty="0"/>
              <a:t>We have Entry and Exit Criteria for all levels in the Software Testing Life Cycle (STLC).</a:t>
            </a:r>
          </a:p>
          <a:p>
            <a:r>
              <a:rPr lang="en-US" dirty="0"/>
              <a:t>In an Ideal world, we will not enter the next stage until the exit criteria for the previous stage is met.</a:t>
            </a:r>
            <a:endParaRPr lang="en-IN" dirty="0"/>
          </a:p>
        </p:txBody>
      </p:sp>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spTree>
    <p:extLst>
      <p:ext uri="{BB962C8B-B14F-4D97-AF65-F5344CB8AC3E}">
        <p14:creationId xmlns:p14="http://schemas.microsoft.com/office/powerpoint/2010/main" val="304743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D86CB1-6534-4968-8B9C-A53FC80020A0}"/>
              </a:ext>
            </a:extLst>
          </p:cNvPr>
          <p:cNvSpPr>
            <a:spLocks noGrp="1"/>
          </p:cNvSpPr>
          <p:nvPr>
            <p:ph sz="quarter" idx="12"/>
          </p:nvPr>
        </p:nvSpPr>
        <p:spPr/>
        <p:txBody>
          <a:bodyPr>
            <a:normAutofit fontScale="92500"/>
          </a:bodyPr>
          <a:lstStyle/>
          <a:p>
            <a:r>
              <a:rPr lang="en-US" dirty="0"/>
              <a:t>Requirement Analysis </a:t>
            </a:r>
          </a:p>
          <a:p>
            <a:r>
              <a:rPr lang="en-US" dirty="0"/>
              <a:t>Requirement Analysis is the first step involved in Software testing life cycle. </a:t>
            </a:r>
          </a:p>
          <a:p>
            <a:r>
              <a:rPr lang="en-US" dirty="0"/>
              <a:t>In this step, Quality Assurance (QA) team understands the requirement in terms of what we will testing &amp; figure out the testable requirements. </a:t>
            </a:r>
          </a:p>
          <a:p>
            <a:r>
              <a:rPr lang="en-US" dirty="0"/>
              <a:t>During this phase, test team studies the requirements from a testing point of view to identify the testable requirements.</a:t>
            </a:r>
          </a:p>
          <a:p>
            <a:r>
              <a:rPr lang="en-US" dirty="0"/>
              <a:t>The QA team may interact with various stakeholders such as client, business analyst, technical leads, system architects etc. to understand the requirements in detail.</a:t>
            </a:r>
            <a:endParaRPr lang="en-IN" dirty="0"/>
          </a:p>
        </p:txBody>
      </p:sp>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spTree>
    <p:extLst>
      <p:ext uri="{BB962C8B-B14F-4D97-AF65-F5344CB8AC3E}">
        <p14:creationId xmlns:p14="http://schemas.microsoft.com/office/powerpoint/2010/main" val="290920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D86CB1-6534-4968-8B9C-A53FC80020A0}"/>
              </a:ext>
            </a:extLst>
          </p:cNvPr>
          <p:cNvSpPr>
            <a:spLocks noGrp="1"/>
          </p:cNvSpPr>
          <p:nvPr>
            <p:ph sz="quarter" idx="12"/>
          </p:nvPr>
        </p:nvSpPr>
        <p:spPr/>
        <p:txBody>
          <a:bodyPr>
            <a:normAutofit/>
          </a:bodyPr>
          <a:lstStyle/>
          <a:p>
            <a:r>
              <a:rPr lang="en-US" dirty="0"/>
              <a:t>Activities</a:t>
            </a:r>
          </a:p>
          <a:p>
            <a:pPr lvl="1"/>
            <a:r>
              <a:rPr lang="en-US" dirty="0"/>
              <a:t>Identify types of tests to be performed. </a:t>
            </a:r>
          </a:p>
          <a:p>
            <a:pPr lvl="1"/>
            <a:r>
              <a:rPr lang="en-US" dirty="0"/>
              <a:t>Gather details about testing priorities and focus.</a:t>
            </a:r>
          </a:p>
          <a:p>
            <a:pPr lvl="1"/>
            <a:r>
              <a:rPr lang="en-US" dirty="0"/>
              <a:t>Prepare Requirement Traceability Matrix (RTM).</a:t>
            </a:r>
          </a:p>
          <a:p>
            <a:pPr lvl="1"/>
            <a:r>
              <a:rPr lang="en-US" dirty="0"/>
              <a:t>Identify test environment details where testing is supposed to be carried out. </a:t>
            </a:r>
          </a:p>
          <a:p>
            <a:pPr lvl="1"/>
            <a:r>
              <a:rPr lang="en-US" dirty="0"/>
              <a:t>Automation feasibility analysis (if required).</a:t>
            </a:r>
          </a:p>
          <a:p>
            <a:r>
              <a:rPr lang="en-US" dirty="0"/>
              <a:t>Deliverables</a:t>
            </a:r>
          </a:p>
          <a:p>
            <a:pPr lvl="1"/>
            <a:r>
              <a:rPr lang="en-US" dirty="0"/>
              <a:t>RTM</a:t>
            </a:r>
          </a:p>
          <a:p>
            <a:pPr lvl="1"/>
            <a:r>
              <a:rPr lang="en-US" dirty="0"/>
              <a:t>Automation feasibility report. (if applicable)</a:t>
            </a:r>
            <a:endParaRPr lang="en-IN" dirty="0"/>
          </a:p>
        </p:txBody>
      </p:sp>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spTree>
    <p:extLst>
      <p:ext uri="{BB962C8B-B14F-4D97-AF65-F5344CB8AC3E}">
        <p14:creationId xmlns:p14="http://schemas.microsoft.com/office/powerpoint/2010/main" val="179962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pic>
        <p:nvPicPr>
          <p:cNvPr id="7" name="Picture 6">
            <a:extLst>
              <a:ext uri="{FF2B5EF4-FFF2-40B4-BE49-F238E27FC236}">
                <a16:creationId xmlns:a16="http://schemas.microsoft.com/office/drawing/2014/main" id="{ADA575C4-678F-4505-BD61-8337C1E5B813}"/>
              </a:ext>
            </a:extLst>
          </p:cNvPr>
          <p:cNvPicPr>
            <a:picLocks noChangeAspect="1"/>
          </p:cNvPicPr>
          <p:nvPr/>
        </p:nvPicPr>
        <p:blipFill rotWithShape="1">
          <a:blip r:embed="rId2"/>
          <a:srcRect l="37141" t="26296" r="30000" b="15926"/>
          <a:stretch/>
        </p:blipFill>
        <p:spPr>
          <a:xfrm>
            <a:off x="609600" y="1295400"/>
            <a:ext cx="8001000" cy="5392478"/>
          </a:xfrm>
          <a:prstGeom prst="rect">
            <a:avLst/>
          </a:prstGeom>
        </p:spPr>
      </p:pic>
    </p:spTree>
    <p:extLst>
      <p:ext uri="{BB962C8B-B14F-4D97-AF65-F5344CB8AC3E}">
        <p14:creationId xmlns:p14="http://schemas.microsoft.com/office/powerpoint/2010/main" val="1662035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D86CB1-6534-4968-8B9C-A53FC80020A0}"/>
              </a:ext>
            </a:extLst>
          </p:cNvPr>
          <p:cNvSpPr>
            <a:spLocks noGrp="1"/>
          </p:cNvSpPr>
          <p:nvPr>
            <p:ph sz="quarter" idx="12"/>
          </p:nvPr>
        </p:nvSpPr>
        <p:spPr>
          <a:xfrm>
            <a:off x="457201" y="1381125"/>
            <a:ext cx="8228012" cy="2428875"/>
          </a:xfrm>
        </p:spPr>
        <p:txBody>
          <a:bodyPr>
            <a:normAutofit/>
          </a:bodyPr>
          <a:lstStyle/>
          <a:p>
            <a:r>
              <a:rPr lang="en-US" dirty="0"/>
              <a:t>The different types of Requirements include :</a:t>
            </a:r>
          </a:p>
          <a:p>
            <a:r>
              <a:rPr lang="en-US" dirty="0"/>
              <a:t>Business Requirements – They are high-level requirements that are taken from the business case from the projects.</a:t>
            </a:r>
          </a:p>
          <a:p>
            <a:endParaRPr lang="en-IN" dirty="0"/>
          </a:p>
        </p:txBody>
      </p:sp>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pic>
        <p:nvPicPr>
          <p:cNvPr id="12290" name="Picture 2" descr="business requirement- software-testing-life-cycle- edureka">
            <a:extLst>
              <a:ext uri="{FF2B5EF4-FFF2-40B4-BE49-F238E27FC236}">
                <a16:creationId xmlns:a16="http://schemas.microsoft.com/office/drawing/2014/main" id="{7C51B4DC-A702-4412-9E90-450C8C531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87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D86CB1-6534-4968-8B9C-A53FC80020A0}"/>
              </a:ext>
            </a:extLst>
          </p:cNvPr>
          <p:cNvSpPr>
            <a:spLocks noGrp="1"/>
          </p:cNvSpPr>
          <p:nvPr>
            <p:ph sz="quarter" idx="12"/>
          </p:nvPr>
        </p:nvSpPr>
        <p:spPr>
          <a:xfrm>
            <a:off x="457201" y="1381125"/>
            <a:ext cx="8228012" cy="2428875"/>
          </a:xfrm>
        </p:spPr>
        <p:txBody>
          <a:bodyPr>
            <a:normAutofit/>
          </a:bodyPr>
          <a:lstStyle/>
          <a:p>
            <a:r>
              <a:rPr lang="en-US" dirty="0"/>
              <a:t>Architectural &amp; Design Requirements </a:t>
            </a:r>
          </a:p>
          <a:p>
            <a:r>
              <a:rPr lang="en-US" dirty="0"/>
              <a:t>These requirements are more detailed than business requirements. It determines the overall design required to implement the business requirement.</a:t>
            </a:r>
            <a:endParaRPr lang="en-IN" dirty="0"/>
          </a:p>
        </p:txBody>
      </p:sp>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pic>
        <p:nvPicPr>
          <p:cNvPr id="16386" name="Picture 2" descr="Architecture &amp; design-software-testing-life-cycle- edureka">
            <a:extLst>
              <a:ext uri="{FF2B5EF4-FFF2-40B4-BE49-F238E27FC236}">
                <a16:creationId xmlns:a16="http://schemas.microsoft.com/office/drawing/2014/main" id="{63C83722-4452-4070-9468-F9B2445E2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539046"/>
            <a:ext cx="285750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52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D86CB1-6534-4968-8B9C-A53FC80020A0}"/>
              </a:ext>
            </a:extLst>
          </p:cNvPr>
          <p:cNvSpPr>
            <a:spLocks noGrp="1"/>
          </p:cNvSpPr>
          <p:nvPr>
            <p:ph sz="quarter" idx="12"/>
          </p:nvPr>
        </p:nvSpPr>
        <p:spPr>
          <a:xfrm>
            <a:off x="457201" y="1381125"/>
            <a:ext cx="8228012" cy="2428875"/>
          </a:xfrm>
        </p:spPr>
        <p:txBody>
          <a:bodyPr>
            <a:normAutofit fontScale="92500" lnSpcReduction="20000"/>
          </a:bodyPr>
          <a:lstStyle/>
          <a:p>
            <a:r>
              <a:rPr lang="en-US" dirty="0"/>
              <a:t>System &amp; Integration Requirements </a:t>
            </a:r>
          </a:p>
          <a:p>
            <a:r>
              <a:rPr lang="en-US" dirty="0"/>
              <a:t>It is detailed description of each and every requirement. </a:t>
            </a:r>
          </a:p>
          <a:p>
            <a:r>
              <a:rPr lang="en-US" dirty="0"/>
              <a:t>It can be in form of user stories which is really describing everyday business language. </a:t>
            </a:r>
          </a:p>
          <a:p>
            <a:r>
              <a:rPr lang="en-US" dirty="0"/>
              <a:t>The requirements are in abundant details so that developers can begin coding.</a:t>
            </a:r>
            <a:endParaRPr lang="en-IN" dirty="0"/>
          </a:p>
        </p:txBody>
      </p:sp>
      <p:sp>
        <p:nvSpPr>
          <p:cNvPr id="3" name="Title 2">
            <a:extLst>
              <a:ext uri="{FF2B5EF4-FFF2-40B4-BE49-F238E27FC236}">
                <a16:creationId xmlns:a16="http://schemas.microsoft.com/office/drawing/2014/main" id="{C8D6E7BA-76CB-41E3-BB6C-1D109E3C1E89}"/>
              </a:ext>
            </a:extLst>
          </p:cNvPr>
          <p:cNvSpPr>
            <a:spLocks noGrp="1"/>
          </p:cNvSpPr>
          <p:nvPr>
            <p:ph type="title"/>
          </p:nvPr>
        </p:nvSpPr>
        <p:spPr/>
        <p:txBody>
          <a:bodyPr/>
          <a:lstStyle/>
          <a:p>
            <a:r>
              <a:rPr lang="en-IN" dirty="0"/>
              <a:t>Software Testing Life Cycle</a:t>
            </a:r>
          </a:p>
        </p:txBody>
      </p:sp>
      <p:pic>
        <p:nvPicPr>
          <p:cNvPr id="17410" name="Picture 2" descr="system &amp; integration-software-testing-life-cycle - edureka">
            <a:extLst>
              <a:ext uri="{FF2B5EF4-FFF2-40B4-BE49-F238E27FC236}">
                <a16:creationId xmlns:a16="http://schemas.microsoft.com/office/drawing/2014/main" id="{B5AF8508-B389-40C4-B065-337078D77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4343400"/>
            <a:ext cx="28575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096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Types of Software Testing">
            <a:extLst>
              <a:ext uri="{FF2B5EF4-FFF2-40B4-BE49-F238E27FC236}">
                <a16:creationId xmlns:a16="http://schemas.microsoft.com/office/drawing/2014/main" id="{58167B93-D8ED-4C0A-8BF4-827A9BF84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494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Types of Software Testing">
            <a:extLst>
              <a:ext uri="{FF2B5EF4-FFF2-40B4-BE49-F238E27FC236}">
                <a16:creationId xmlns:a16="http://schemas.microsoft.com/office/drawing/2014/main" id="{15A89453-F458-4C0F-AF6D-B5F384586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838200"/>
            <a:ext cx="8153400" cy="558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860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What Is Test-driven Development</a:t>
            </a:r>
          </a:p>
          <a:p>
            <a:r>
              <a:rPr lang="en-IN" dirty="0"/>
              <a:t> </a:t>
            </a:r>
            <a:r>
              <a:rPr lang="en-US" dirty="0"/>
              <a:t>How Do I Adopt TDD?</a:t>
            </a:r>
          </a:p>
          <a:p>
            <a:r>
              <a:rPr lang="en-IN" dirty="0"/>
              <a:t>Testing Concepts</a:t>
            </a:r>
          </a:p>
          <a:p>
            <a:r>
              <a:rPr lang="en-IN" dirty="0"/>
              <a:t>Test-driven Development Concepts</a:t>
            </a:r>
          </a:p>
          <a:p>
            <a:r>
              <a:rPr lang="en-IN" dirty="0"/>
              <a:t>Testing Tools</a:t>
            </a:r>
          </a:p>
          <a:p>
            <a:r>
              <a:rPr lang="en-IN" dirty="0"/>
              <a:t>Setting Up Testing Infrastructure</a:t>
            </a:r>
          </a:p>
          <a:p>
            <a:r>
              <a:rPr lang="en-US" dirty="0"/>
              <a:t>Automation testing introduction</a:t>
            </a:r>
          </a:p>
          <a:p>
            <a:r>
              <a:rPr lang="en-US" dirty="0"/>
              <a:t>Automation Tools in Market(Win runner, Silk Test, QTP, UFT ,VSTS) with brief introduction</a:t>
            </a:r>
          </a:p>
          <a:p>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1006435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25FF-85D8-4D8F-8DF9-3CE787463D70}"/>
              </a:ext>
            </a:extLst>
          </p:cNvPr>
          <p:cNvSpPr>
            <a:spLocks noGrp="1"/>
          </p:cNvSpPr>
          <p:nvPr>
            <p:ph type="title"/>
          </p:nvPr>
        </p:nvSpPr>
        <p:spPr/>
        <p:txBody>
          <a:bodyPr/>
          <a:lstStyle/>
          <a:p>
            <a:r>
              <a:rPr lang="en-IN" dirty="0"/>
              <a:t>Alpha Testing</a:t>
            </a:r>
          </a:p>
        </p:txBody>
      </p:sp>
      <p:sp>
        <p:nvSpPr>
          <p:cNvPr id="3" name="Content Placeholder 2">
            <a:extLst>
              <a:ext uri="{FF2B5EF4-FFF2-40B4-BE49-F238E27FC236}">
                <a16:creationId xmlns:a16="http://schemas.microsoft.com/office/drawing/2014/main" id="{7A3B8DA5-2E78-4AB9-B6B2-5AD04154CDA8}"/>
              </a:ext>
            </a:extLst>
          </p:cNvPr>
          <p:cNvSpPr>
            <a:spLocks noGrp="1"/>
          </p:cNvSpPr>
          <p:nvPr>
            <p:ph sz="quarter" idx="12"/>
          </p:nvPr>
        </p:nvSpPr>
        <p:spPr/>
        <p:txBody>
          <a:bodyPr>
            <a:normAutofit fontScale="92500"/>
          </a:bodyPr>
          <a:lstStyle/>
          <a:p>
            <a:r>
              <a:rPr lang="en-US" dirty="0"/>
              <a:t>It is the most common type of testing used in the Software industry. </a:t>
            </a:r>
          </a:p>
          <a:p>
            <a:r>
              <a:rPr lang="en-US" dirty="0"/>
              <a:t>The objective of this testing is to identify all possible issues or defects before releasing it into the market or to the user.</a:t>
            </a:r>
          </a:p>
          <a:p>
            <a:r>
              <a:rPr lang="en-US" dirty="0"/>
              <a:t>Alpha Testing is carried out at the end of the software development phase but before the Beta Testing. </a:t>
            </a:r>
          </a:p>
          <a:p>
            <a:r>
              <a:rPr lang="en-US" dirty="0"/>
              <a:t>Still, minor design changes may be made as a result of such testing.</a:t>
            </a:r>
          </a:p>
          <a:p>
            <a:r>
              <a:rPr lang="en-US" dirty="0"/>
              <a:t>Alpha Testing is conducted at the developer’s site. In-house virtual user environment can be created for this type of testing.</a:t>
            </a:r>
            <a:endParaRPr lang="en-IN" dirty="0"/>
          </a:p>
        </p:txBody>
      </p:sp>
    </p:spTree>
    <p:extLst>
      <p:ext uri="{BB962C8B-B14F-4D97-AF65-F5344CB8AC3E}">
        <p14:creationId xmlns:p14="http://schemas.microsoft.com/office/powerpoint/2010/main" val="1857484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25FF-85D8-4D8F-8DF9-3CE787463D70}"/>
              </a:ext>
            </a:extLst>
          </p:cNvPr>
          <p:cNvSpPr>
            <a:spLocks noGrp="1"/>
          </p:cNvSpPr>
          <p:nvPr>
            <p:ph type="title"/>
          </p:nvPr>
        </p:nvSpPr>
        <p:spPr/>
        <p:txBody>
          <a:bodyPr/>
          <a:lstStyle/>
          <a:p>
            <a:r>
              <a:rPr lang="en-IN" b="0" dirty="0"/>
              <a:t>Acceptance Testing</a:t>
            </a:r>
          </a:p>
        </p:txBody>
      </p:sp>
      <p:sp>
        <p:nvSpPr>
          <p:cNvPr id="3" name="Content Placeholder 2">
            <a:extLst>
              <a:ext uri="{FF2B5EF4-FFF2-40B4-BE49-F238E27FC236}">
                <a16:creationId xmlns:a16="http://schemas.microsoft.com/office/drawing/2014/main" id="{7A3B8DA5-2E78-4AB9-B6B2-5AD04154CDA8}"/>
              </a:ext>
            </a:extLst>
          </p:cNvPr>
          <p:cNvSpPr>
            <a:spLocks noGrp="1"/>
          </p:cNvSpPr>
          <p:nvPr>
            <p:ph sz="quarter" idx="12"/>
          </p:nvPr>
        </p:nvSpPr>
        <p:spPr/>
        <p:txBody>
          <a:bodyPr>
            <a:normAutofit/>
          </a:bodyPr>
          <a:lstStyle/>
          <a:p>
            <a:r>
              <a:rPr lang="en-US" dirty="0"/>
              <a:t>An Acceptance Test is performed by the client and verifies whether the end to end the flow of the system is as per the business requirements or not and if it is as per the needs of the end-user. </a:t>
            </a:r>
          </a:p>
          <a:p>
            <a:r>
              <a:rPr lang="en-US" dirty="0"/>
              <a:t>Client accepts the software only when all the features and functionalities work as expected.</a:t>
            </a:r>
          </a:p>
          <a:p>
            <a:r>
              <a:rPr lang="en-US" dirty="0"/>
              <a:t>It is the last phase of the testing, after which the software goes into production. This is also called User Acceptance Testing (UAT).</a:t>
            </a:r>
            <a:endParaRPr lang="en-IN" dirty="0"/>
          </a:p>
        </p:txBody>
      </p:sp>
    </p:spTree>
    <p:extLst>
      <p:ext uri="{BB962C8B-B14F-4D97-AF65-F5344CB8AC3E}">
        <p14:creationId xmlns:p14="http://schemas.microsoft.com/office/powerpoint/2010/main" val="1328840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12C996-D199-48EB-AC2F-DFB1C1072C03}"/>
              </a:ext>
            </a:extLst>
          </p:cNvPr>
          <p:cNvSpPr>
            <a:spLocks noGrp="1"/>
          </p:cNvSpPr>
          <p:nvPr>
            <p:ph sz="quarter" idx="12"/>
          </p:nvPr>
        </p:nvSpPr>
        <p:spPr/>
        <p:txBody>
          <a:bodyPr/>
          <a:lstStyle/>
          <a:p>
            <a:r>
              <a:rPr lang="en-US" dirty="0"/>
              <a:t>The aim of Accessibility Testing is to determine whether the software or application is accessible for disabled people or not.</a:t>
            </a:r>
          </a:p>
          <a:p>
            <a:r>
              <a:rPr lang="en-US" dirty="0"/>
              <a:t>Here, disability means deaf, color blind, mentally disabled, blind, old age and other disabled groups.</a:t>
            </a:r>
          </a:p>
          <a:p>
            <a:r>
              <a:rPr lang="en-US" dirty="0"/>
              <a:t>Various checks are performed such as font size for visually disabled, color and contrast for color blindness, etc.</a:t>
            </a:r>
            <a:endParaRPr lang="en-IN" dirty="0"/>
          </a:p>
        </p:txBody>
      </p:sp>
      <p:sp>
        <p:nvSpPr>
          <p:cNvPr id="3" name="Title 2">
            <a:extLst>
              <a:ext uri="{FF2B5EF4-FFF2-40B4-BE49-F238E27FC236}">
                <a16:creationId xmlns:a16="http://schemas.microsoft.com/office/drawing/2014/main" id="{44FD2045-0933-4BEE-88D5-505246CC9420}"/>
              </a:ext>
            </a:extLst>
          </p:cNvPr>
          <p:cNvSpPr>
            <a:spLocks noGrp="1"/>
          </p:cNvSpPr>
          <p:nvPr>
            <p:ph type="title"/>
          </p:nvPr>
        </p:nvSpPr>
        <p:spPr/>
        <p:txBody>
          <a:bodyPr/>
          <a:lstStyle/>
          <a:p>
            <a:r>
              <a:rPr lang="en-IN" b="0" dirty="0"/>
              <a:t>Accessibility Testing</a:t>
            </a:r>
            <a:br>
              <a:rPr lang="en-IN" b="0" dirty="0"/>
            </a:br>
            <a:endParaRPr lang="en-IN" dirty="0"/>
          </a:p>
        </p:txBody>
      </p:sp>
    </p:spTree>
    <p:extLst>
      <p:ext uri="{BB962C8B-B14F-4D97-AF65-F5344CB8AC3E}">
        <p14:creationId xmlns:p14="http://schemas.microsoft.com/office/powerpoint/2010/main" val="1623905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23B9CD-E69A-4196-A036-D5AF5E227D22}"/>
              </a:ext>
            </a:extLst>
          </p:cNvPr>
          <p:cNvSpPr>
            <a:spLocks noGrp="1"/>
          </p:cNvSpPr>
          <p:nvPr>
            <p:ph sz="quarter" idx="12"/>
          </p:nvPr>
        </p:nvSpPr>
        <p:spPr/>
        <p:txBody>
          <a:bodyPr>
            <a:noAutofit/>
          </a:bodyPr>
          <a:lstStyle/>
          <a:p>
            <a:r>
              <a:rPr lang="en-US" sz="2400" dirty="0"/>
              <a:t>Beta Testing is a formal type of Software Testing which is carried out by the customer. </a:t>
            </a:r>
          </a:p>
          <a:p>
            <a:r>
              <a:rPr lang="en-US" sz="2400" dirty="0"/>
              <a:t>It is performed in the Real Environment before releasing the product to the market for the actual end-users.</a:t>
            </a:r>
          </a:p>
          <a:p>
            <a:r>
              <a:rPr lang="en-US" sz="2400" dirty="0"/>
              <a:t>Beta Testing is carried out to ensure that there are no major failures in the software or product and it satisfies the business requirements from an end-user perspective. </a:t>
            </a:r>
          </a:p>
          <a:p>
            <a:r>
              <a:rPr lang="en-US" sz="2400" dirty="0"/>
              <a:t>Beta Testing is successful when the customer accepts the software.</a:t>
            </a:r>
          </a:p>
        </p:txBody>
      </p:sp>
      <p:sp>
        <p:nvSpPr>
          <p:cNvPr id="3" name="Title 2">
            <a:extLst>
              <a:ext uri="{FF2B5EF4-FFF2-40B4-BE49-F238E27FC236}">
                <a16:creationId xmlns:a16="http://schemas.microsoft.com/office/drawing/2014/main" id="{1D6DC55D-F5E1-4797-9042-3160E486ECD9}"/>
              </a:ext>
            </a:extLst>
          </p:cNvPr>
          <p:cNvSpPr>
            <a:spLocks noGrp="1"/>
          </p:cNvSpPr>
          <p:nvPr>
            <p:ph type="title"/>
          </p:nvPr>
        </p:nvSpPr>
        <p:spPr/>
        <p:txBody>
          <a:bodyPr/>
          <a:lstStyle/>
          <a:p>
            <a:r>
              <a:rPr lang="en-IN" dirty="0"/>
              <a:t>Beta Testing</a:t>
            </a:r>
          </a:p>
        </p:txBody>
      </p:sp>
    </p:spTree>
    <p:extLst>
      <p:ext uri="{BB962C8B-B14F-4D97-AF65-F5344CB8AC3E}">
        <p14:creationId xmlns:p14="http://schemas.microsoft.com/office/powerpoint/2010/main" val="1358979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23B9CD-E69A-4196-A036-D5AF5E227D22}"/>
              </a:ext>
            </a:extLst>
          </p:cNvPr>
          <p:cNvSpPr>
            <a:spLocks noGrp="1"/>
          </p:cNvSpPr>
          <p:nvPr>
            <p:ph sz="quarter" idx="12"/>
          </p:nvPr>
        </p:nvSpPr>
        <p:spPr/>
        <p:txBody>
          <a:bodyPr>
            <a:noAutofit/>
          </a:bodyPr>
          <a:lstStyle/>
          <a:p>
            <a:r>
              <a:rPr lang="en-US" sz="2400" dirty="0"/>
              <a:t>Usually, this testing is typically done by end-users or others. </a:t>
            </a:r>
          </a:p>
          <a:p>
            <a:r>
              <a:rPr lang="en-US" sz="2400" dirty="0"/>
              <a:t>It is the final testing done before releasing an application for commercial purpose. </a:t>
            </a:r>
          </a:p>
          <a:p>
            <a:r>
              <a:rPr lang="en-US" sz="2400" dirty="0"/>
              <a:t>Usually, the Beta version of the software or product released is limited to a certain number of users in a specific area.</a:t>
            </a:r>
          </a:p>
          <a:p>
            <a:r>
              <a:rPr lang="en-US" sz="2400" dirty="0"/>
              <a:t>So end-user actually uses the software and shares the feedback to the company. </a:t>
            </a:r>
          </a:p>
          <a:p>
            <a:r>
              <a:rPr lang="en-US" sz="2400" dirty="0"/>
              <a:t>Company then takes necessary action before releasing the software to the worldwide.</a:t>
            </a:r>
          </a:p>
        </p:txBody>
      </p:sp>
      <p:sp>
        <p:nvSpPr>
          <p:cNvPr id="3" name="Title 2">
            <a:extLst>
              <a:ext uri="{FF2B5EF4-FFF2-40B4-BE49-F238E27FC236}">
                <a16:creationId xmlns:a16="http://schemas.microsoft.com/office/drawing/2014/main" id="{1D6DC55D-F5E1-4797-9042-3160E486ECD9}"/>
              </a:ext>
            </a:extLst>
          </p:cNvPr>
          <p:cNvSpPr>
            <a:spLocks noGrp="1"/>
          </p:cNvSpPr>
          <p:nvPr>
            <p:ph type="title"/>
          </p:nvPr>
        </p:nvSpPr>
        <p:spPr/>
        <p:txBody>
          <a:bodyPr/>
          <a:lstStyle/>
          <a:p>
            <a:r>
              <a:rPr lang="en-IN" dirty="0"/>
              <a:t>Beta Testing</a:t>
            </a:r>
          </a:p>
        </p:txBody>
      </p:sp>
    </p:spTree>
    <p:extLst>
      <p:ext uri="{BB962C8B-B14F-4D97-AF65-F5344CB8AC3E}">
        <p14:creationId xmlns:p14="http://schemas.microsoft.com/office/powerpoint/2010/main" val="1624301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13CDE-705D-4491-8CEA-C61427D75A2C}"/>
              </a:ext>
            </a:extLst>
          </p:cNvPr>
          <p:cNvSpPr>
            <a:spLocks noGrp="1"/>
          </p:cNvSpPr>
          <p:nvPr>
            <p:ph sz="quarter" idx="12"/>
          </p:nvPr>
        </p:nvSpPr>
        <p:spPr/>
        <p:txBody>
          <a:bodyPr>
            <a:noAutofit/>
          </a:bodyPr>
          <a:lstStyle/>
          <a:p>
            <a:r>
              <a:rPr lang="en-US" sz="2400" dirty="0"/>
              <a:t>Whenever an input or data is entered on front-end application, it stores in the database and the testing of such database is known as Database Testing or Backend Testing.</a:t>
            </a:r>
          </a:p>
          <a:p>
            <a:r>
              <a:rPr lang="en-US" sz="2400" dirty="0"/>
              <a:t>There are different databases like SQL Server, MySQL, and Oracle, etc. </a:t>
            </a:r>
          </a:p>
          <a:p>
            <a:r>
              <a:rPr lang="en-US" sz="2400" dirty="0"/>
              <a:t>Database Testing involves testing of table structure, schema, stored procedure, data structure and so on.</a:t>
            </a:r>
          </a:p>
          <a:p>
            <a:r>
              <a:rPr lang="en-US" sz="2400" dirty="0"/>
              <a:t>In Back-end Testing GUI is not involved, testers are directly connected to the database with proper access and testers can easily verify data by running a few queries on the database.</a:t>
            </a:r>
          </a:p>
          <a:p>
            <a:endParaRPr lang="en-IN" sz="2400" dirty="0"/>
          </a:p>
        </p:txBody>
      </p:sp>
      <p:sp>
        <p:nvSpPr>
          <p:cNvPr id="3" name="Title 2">
            <a:extLst>
              <a:ext uri="{FF2B5EF4-FFF2-40B4-BE49-F238E27FC236}">
                <a16:creationId xmlns:a16="http://schemas.microsoft.com/office/drawing/2014/main" id="{133852E8-577A-4FF2-8668-48D9299A184C}"/>
              </a:ext>
            </a:extLst>
          </p:cNvPr>
          <p:cNvSpPr>
            <a:spLocks noGrp="1"/>
          </p:cNvSpPr>
          <p:nvPr>
            <p:ph type="title"/>
          </p:nvPr>
        </p:nvSpPr>
        <p:spPr/>
        <p:txBody>
          <a:bodyPr/>
          <a:lstStyle/>
          <a:p>
            <a:r>
              <a:rPr lang="en-IN" b="0" dirty="0"/>
              <a:t>Back-end Testing</a:t>
            </a:r>
            <a:br>
              <a:rPr lang="en-IN" b="0" dirty="0"/>
            </a:br>
            <a:endParaRPr lang="en-IN" dirty="0"/>
          </a:p>
        </p:txBody>
      </p:sp>
    </p:spTree>
    <p:extLst>
      <p:ext uri="{BB962C8B-B14F-4D97-AF65-F5344CB8AC3E}">
        <p14:creationId xmlns:p14="http://schemas.microsoft.com/office/powerpoint/2010/main" val="2432436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13CDE-705D-4491-8CEA-C61427D75A2C}"/>
              </a:ext>
            </a:extLst>
          </p:cNvPr>
          <p:cNvSpPr>
            <a:spLocks noGrp="1"/>
          </p:cNvSpPr>
          <p:nvPr>
            <p:ph sz="quarter" idx="12"/>
          </p:nvPr>
        </p:nvSpPr>
        <p:spPr/>
        <p:txBody>
          <a:bodyPr>
            <a:noAutofit/>
          </a:bodyPr>
          <a:lstStyle/>
          <a:p>
            <a:r>
              <a:rPr lang="en-US" sz="2400" dirty="0"/>
              <a:t>There can be issues identified like data loss, deadlock, data corruption </a:t>
            </a:r>
            <a:r>
              <a:rPr lang="en-US" sz="2400" dirty="0" err="1"/>
              <a:t>etc</a:t>
            </a:r>
            <a:r>
              <a:rPr lang="en-US" sz="2400" dirty="0"/>
              <a:t> during this back-end testing and these issues are critical to fixing before the system goes live into the production environment</a:t>
            </a:r>
          </a:p>
          <a:p>
            <a:endParaRPr lang="en-IN" sz="2400" dirty="0"/>
          </a:p>
        </p:txBody>
      </p:sp>
      <p:sp>
        <p:nvSpPr>
          <p:cNvPr id="3" name="Title 2">
            <a:extLst>
              <a:ext uri="{FF2B5EF4-FFF2-40B4-BE49-F238E27FC236}">
                <a16:creationId xmlns:a16="http://schemas.microsoft.com/office/drawing/2014/main" id="{133852E8-577A-4FF2-8668-48D9299A184C}"/>
              </a:ext>
            </a:extLst>
          </p:cNvPr>
          <p:cNvSpPr>
            <a:spLocks noGrp="1"/>
          </p:cNvSpPr>
          <p:nvPr>
            <p:ph type="title"/>
          </p:nvPr>
        </p:nvSpPr>
        <p:spPr/>
        <p:txBody>
          <a:bodyPr/>
          <a:lstStyle/>
          <a:p>
            <a:r>
              <a:rPr lang="en-IN" b="0" dirty="0"/>
              <a:t>Back-end Testing</a:t>
            </a:r>
            <a:br>
              <a:rPr lang="en-IN" b="0" dirty="0"/>
            </a:br>
            <a:endParaRPr lang="en-IN" dirty="0"/>
          </a:p>
        </p:txBody>
      </p:sp>
    </p:spTree>
    <p:extLst>
      <p:ext uri="{BB962C8B-B14F-4D97-AF65-F5344CB8AC3E}">
        <p14:creationId xmlns:p14="http://schemas.microsoft.com/office/powerpoint/2010/main" val="3970884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ACF3F3-3E78-44C1-B1C2-383540A3A255}"/>
              </a:ext>
            </a:extLst>
          </p:cNvPr>
          <p:cNvSpPr>
            <a:spLocks noGrp="1"/>
          </p:cNvSpPr>
          <p:nvPr>
            <p:ph sz="quarter" idx="12"/>
          </p:nvPr>
        </p:nvSpPr>
        <p:spPr/>
        <p:txBody>
          <a:bodyPr/>
          <a:lstStyle/>
          <a:p>
            <a:r>
              <a:rPr lang="en-US" dirty="0"/>
              <a:t>It is a subtype of Compatibility Testing (which is explained below) and is performed by the testing team.</a:t>
            </a:r>
          </a:p>
          <a:p>
            <a:r>
              <a:rPr lang="en-US" dirty="0"/>
              <a:t>Browser Compatibility Testing is performed for web applications and it ensures that the software can run with the combination of different browser and operating system. </a:t>
            </a:r>
          </a:p>
          <a:p>
            <a:r>
              <a:rPr lang="en-US" dirty="0"/>
              <a:t>This type of testing also validates whether web application runs on all versions of all browsers or not.</a:t>
            </a:r>
            <a:endParaRPr lang="en-IN" dirty="0"/>
          </a:p>
        </p:txBody>
      </p:sp>
      <p:sp>
        <p:nvSpPr>
          <p:cNvPr id="3" name="Title 2">
            <a:extLst>
              <a:ext uri="{FF2B5EF4-FFF2-40B4-BE49-F238E27FC236}">
                <a16:creationId xmlns:a16="http://schemas.microsoft.com/office/drawing/2014/main" id="{47E0E5FE-B0BD-4CE7-B7B1-356791DC2D52}"/>
              </a:ext>
            </a:extLst>
          </p:cNvPr>
          <p:cNvSpPr>
            <a:spLocks noGrp="1"/>
          </p:cNvSpPr>
          <p:nvPr>
            <p:ph type="title"/>
          </p:nvPr>
        </p:nvSpPr>
        <p:spPr/>
        <p:txBody>
          <a:bodyPr/>
          <a:lstStyle/>
          <a:p>
            <a:r>
              <a:rPr lang="en-IN" dirty="0"/>
              <a:t>Browser Compatibility Testing</a:t>
            </a:r>
          </a:p>
        </p:txBody>
      </p:sp>
    </p:spTree>
    <p:extLst>
      <p:ext uri="{BB962C8B-B14F-4D97-AF65-F5344CB8AC3E}">
        <p14:creationId xmlns:p14="http://schemas.microsoft.com/office/powerpoint/2010/main" val="4045903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C872C8-1080-4A61-8583-8CE1FF8FDCDB}"/>
              </a:ext>
            </a:extLst>
          </p:cNvPr>
          <p:cNvSpPr>
            <a:spLocks noGrp="1"/>
          </p:cNvSpPr>
          <p:nvPr>
            <p:ph sz="quarter" idx="12"/>
          </p:nvPr>
        </p:nvSpPr>
        <p:spPr/>
        <p:txBody>
          <a:bodyPr/>
          <a:lstStyle/>
          <a:p>
            <a:r>
              <a:rPr lang="en-US" dirty="0"/>
              <a:t>It is a type of testing which validates whether the newly developed software or updated software works well with the older version of the environment or not.</a:t>
            </a:r>
          </a:p>
          <a:p>
            <a:r>
              <a:rPr lang="en-US" dirty="0"/>
              <a:t>Backward Compatibility Testing checks whether the new version of the software works properly with file format created by an older version of the software; </a:t>
            </a:r>
          </a:p>
          <a:p>
            <a:r>
              <a:rPr lang="en-US" dirty="0"/>
              <a:t>It also works well with data tables, data files, data structure created by the older version of that software.</a:t>
            </a:r>
            <a:endParaRPr lang="en-IN" dirty="0"/>
          </a:p>
        </p:txBody>
      </p:sp>
      <p:sp>
        <p:nvSpPr>
          <p:cNvPr id="3" name="Title 2">
            <a:extLst>
              <a:ext uri="{FF2B5EF4-FFF2-40B4-BE49-F238E27FC236}">
                <a16:creationId xmlns:a16="http://schemas.microsoft.com/office/drawing/2014/main" id="{7483939A-70E8-409A-8617-1639853587FB}"/>
              </a:ext>
            </a:extLst>
          </p:cNvPr>
          <p:cNvSpPr>
            <a:spLocks noGrp="1"/>
          </p:cNvSpPr>
          <p:nvPr>
            <p:ph type="title"/>
          </p:nvPr>
        </p:nvSpPr>
        <p:spPr/>
        <p:txBody>
          <a:bodyPr/>
          <a:lstStyle/>
          <a:p>
            <a:r>
              <a:rPr lang="en-IN" dirty="0"/>
              <a:t>Backward Compatibility Testing</a:t>
            </a:r>
          </a:p>
        </p:txBody>
      </p:sp>
    </p:spTree>
    <p:extLst>
      <p:ext uri="{BB962C8B-B14F-4D97-AF65-F5344CB8AC3E}">
        <p14:creationId xmlns:p14="http://schemas.microsoft.com/office/powerpoint/2010/main" val="663798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86C148-FEAB-4205-A1F3-CEA75111D83C}"/>
              </a:ext>
            </a:extLst>
          </p:cNvPr>
          <p:cNvSpPr>
            <a:spLocks noGrp="1"/>
          </p:cNvSpPr>
          <p:nvPr>
            <p:ph sz="quarter" idx="12"/>
          </p:nvPr>
        </p:nvSpPr>
        <p:spPr/>
        <p:txBody>
          <a:bodyPr/>
          <a:lstStyle/>
          <a:p>
            <a:r>
              <a:rPr lang="en-US" dirty="0"/>
              <a:t>Internal system design is not considered in this type of testing. Tests are based on the requirements and functionality.</a:t>
            </a:r>
            <a:endParaRPr lang="en-IN" dirty="0"/>
          </a:p>
        </p:txBody>
      </p:sp>
      <p:sp>
        <p:nvSpPr>
          <p:cNvPr id="3" name="Title 2">
            <a:extLst>
              <a:ext uri="{FF2B5EF4-FFF2-40B4-BE49-F238E27FC236}">
                <a16:creationId xmlns:a16="http://schemas.microsoft.com/office/drawing/2014/main" id="{DCDB5EAD-5A77-448A-8BCE-EC2CD7F00C35}"/>
              </a:ext>
            </a:extLst>
          </p:cNvPr>
          <p:cNvSpPr>
            <a:spLocks noGrp="1"/>
          </p:cNvSpPr>
          <p:nvPr>
            <p:ph type="title"/>
          </p:nvPr>
        </p:nvSpPr>
        <p:spPr/>
        <p:txBody>
          <a:bodyPr/>
          <a:lstStyle/>
          <a:p>
            <a:r>
              <a:rPr lang="en-IN" dirty="0"/>
              <a:t>Black Box Testing</a:t>
            </a:r>
          </a:p>
        </p:txBody>
      </p:sp>
    </p:spTree>
    <p:extLst>
      <p:ext uri="{BB962C8B-B14F-4D97-AF65-F5344CB8AC3E}">
        <p14:creationId xmlns:p14="http://schemas.microsoft.com/office/powerpoint/2010/main" val="3682909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35A35-5A09-4ABE-8EF4-A841F97B2AFD}"/>
              </a:ext>
            </a:extLst>
          </p:cNvPr>
          <p:cNvSpPr>
            <a:spLocks noGrp="1"/>
          </p:cNvSpPr>
          <p:nvPr>
            <p:ph sz="quarter" idx="12"/>
          </p:nvPr>
        </p:nvSpPr>
        <p:spPr/>
        <p:txBody>
          <a:bodyPr>
            <a:normAutofit/>
          </a:bodyPr>
          <a:lstStyle/>
          <a:p>
            <a:r>
              <a:rPr lang="en-US" dirty="0"/>
              <a:t>Software testing is a process of executing a program or application with the intent of finding the errors.</a:t>
            </a:r>
          </a:p>
          <a:p>
            <a:r>
              <a:rPr lang="en-US" dirty="0"/>
              <a:t>The process of verifying and validating that a software program or application or product:</a:t>
            </a:r>
          </a:p>
          <a:p>
            <a:pPr lvl="1"/>
            <a:r>
              <a:rPr lang="en-US" dirty="0"/>
              <a:t>Meets the business and technical requirements.</a:t>
            </a:r>
          </a:p>
          <a:p>
            <a:pPr lvl="1"/>
            <a:r>
              <a:rPr lang="en-US" dirty="0"/>
              <a:t>Works as expected.</a:t>
            </a:r>
          </a:p>
          <a:p>
            <a:pPr lvl="1"/>
            <a:r>
              <a:rPr lang="en-US" dirty="0"/>
              <a:t>Can be implemented with the same characteristic.</a:t>
            </a:r>
            <a:endParaRPr lang="en-IN" dirty="0"/>
          </a:p>
        </p:txBody>
      </p:sp>
      <p:sp>
        <p:nvSpPr>
          <p:cNvPr id="3" name="Title 2"/>
          <p:cNvSpPr>
            <a:spLocks noGrp="1"/>
          </p:cNvSpPr>
          <p:nvPr>
            <p:ph type="title"/>
          </p:nvPr>
        </p:nvSpPr>
        <p:spPr/>
        <p:txBody>
          <a:bodyPr/>
          <a:lstStyle/>
          <a:p>
            <a:r>
              <a:rPr lang="en-IN" dirty="0"/>
              <a:t>Testing Concepts</a:t>
            </a:r>
          </a:p>
        </p:txBody>
      </p:sp>
    </p:spTree>
    <p:extLst>
      <p:ext uri="{BB962C8B-B14F-4D97-AF65-F5344CB8AC3E}">
        <p14:creationId xmlns:p14="http://schemas.microsoft.com/office/powerpoint/2010/main" val="248838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90DAED-8422-42B0-B802-F13831A088B7}"/>
              </a:ext>
            </a:extLst>
          </p:cNvPr>
          <p:cNvSpPr>
            <a:spLocks noGrp="1"/>
          </p:cNvSpPr>
          <p:nvPr>
            <p:ph sz="quarter" idx="12"/>
          </p:nvPr>
        </p:nvSpPr>
        <p:spPr/>
        <p:txBody>
          <a:bodyPr/>
          <a:lstStyle/>
          <a:p>
            <a:r>
              <a:rPr lang="en-US" dirty="0"/>
              <a:t>Boundary Value Testing is performed for checking if defects exist at boundary values.</a:t>
            </a:r>
          </a:p>
          <a:p>
            <a:r>
              <a:rPr lang="en-US" dirty="0"/>
              <a:t>Boundary Value Testing is used for testing a different range of numbers. </a:t>
            </a:r>
          </a:p>
          <a:p>
            <a:r>
              <a:rPr lang="en-US" dirty="0"/>
              <a:t>There is an upper and lower boundary for each range and testing is performed on these boundary values.</a:t>
            </a:r>
          </a:p>
          <a:p>
            <a:r>
              <a:rPr lang="en-US" dirty="0"/>
              <a:t>If testing requires a test range of numbers from 1 to 500 then Boundary Value Testing is performed on values at 0, 1, 2, 499, 500 and 501.</a:t>
            </a:r>
            <a:endParaRPr lang="en-IN" dirty="0"/>
          </a:p>
        </p:txBody>
      </p:sp>
      <p:sp>
        <p:nvSpPr>
          <p:cNvPr id="3" name="Title 2">
            <a:extLst>
              <a:ext uri="{FF2B5EF4-FFF2-40B4-BE49-F238E27FC236}">
                <a16:creationId xmlns:a16="http://schemas.microsoft.com/office/drawing/2014/main" id="{AA62C973-EFE1-4757-AE02-647B3F343CB9}"/>
              </a:ext>
            </a:extLst>
          </p:cNvPr>
          <p:cNvSpPr>
            <a:spLocks noGrp="1"/>
          </p:cNvSpPr>
          <p:nvPr>
            <p:ph type="title"/>
          </p:nvPr>
        </p:nvSpPr>
        <p:spPr/>
        <p:txBody>
          <a:bodyPr/>
          <a:lstStyle/>
          <a:p>
            <a:r>
              <a:rPr lang="en-IN" dirty="0"/>
              <a:t>Boundary Value Testing</a:t>
            </a:r>
          </a:p>
        </p:txBody>
      </p:sp>
    </p:spTree>
    <p:extLst>
      <p:ext uri="{BB962C8B-B14F-4D97-AF65-F5344CB8AC3E}">
        <p14:creationId xmlns:p14="http://schemas.microsoft.com/office/powerpoint/2010/main" val="2344859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E5FA7-E5DE-4F7A-9278-4F61D1A0DE61}"/>
              </a:ext>
            </a:extLst>
          </p:cNvPr>
          <p:cNvSpPr>
            <a:spLocks noGrp="1"/>
          </p:cNvSpPr>
          <p:nvPr>
            <p:ph sz="quarter" idx="12"/>
          </p:nvPr>
        </p:nvSpPr>
        <p:spPr/>
        <p:txBody>
          <a:bodyPr/>
          <a:lstStyle/>
          <a:p>
            <a:r>
              <a:rPr lang="en-US" dirty="0"/>
              <a:t>It is a type of White box Testing and is carried out during Unit Testing. </a:t>
            </a:r>
          </a:p>
          <a:p>
            <a:r>
              <a:rPr lang="en-US" dirty="0"/>
              <a:t>Branch Testing, the name itself suggests that the code is tested thoroughly by traversing at every branch.</a:t>
            </a:r>
            <a:endParaRPr lang="en-IN" dirty="0"/>
          </a:p>
        </p:txBody>
      </p:sp>
      <p:sp>
        <p:nvSpPr>
          <p:cNvPr id="3" name="Title 2">
            <a:extLst>
              <a:ext uri="{FF2B5EF4-FFF2-40B4-BE49-F238E27FC236}">
                <a16:creationId xmlns:a16="http://schemas.microsoft.com/office/drawing/2014/main" id="{8C57B0BD-9BA6-48C1-B8CC-62F337CA7B7A}"/>
              </a:ext>
            </a:extLst>
          </p:cNvPr>
          <p:cNvSpPr>
            <a:spLocks noGrp="1"/>
          </p:cNvSpPr>
          <p:nvPr>
            <p:ph type="title"/>
          </p:nvPr>
        </p:nvSpPr>
        <p:spPr/>
        <p:txBody>
          <a:bodyPr/>
          <a:lstStyle/>
          <a:p>
            <a:r>
              <a:rPr lang="en-IN" dirty="0"/>
              <a:t>Branch Testing</a:t>
            </a:r>
          </a:p>
        </p:txBody>
      </p:sp>
    </p:spTree>
    <p:extLst>
      <p:ext uri="{BB962C8B-B14F-4D97-AF65-F5344CB8AC3E}">
        <p14:creationId xmlns:p14="http://schemas.microsoft.com/office/powerpoint/2010/main" val="696296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FBC3E-78BB-495E-9162-D8CF455C5717}"/>
              </a:ext>
            </a:extLst>
          </p:cNvPr>
          <p:cNvSpPr>
            <a:spLocks noGrp="1"/>
          </p:cNvSpPr>
          <p:nvPr>
            <p:ph sz="quarter" idx="12"/>
          </p:nvPr>
        </p:nvSpPr>
        <p:spPr/>
        <p:txBody>
          <a:bodyPr/>
          <a:lstStyle/>
          <a:p>
            <a:r>
              <a:rPr lang="en-US" dirty="0"/>
              <a:t>Comparison of a product's strength and weaknesses with its previous versions or other similar products is termed as Comparison Testing.</a:t>
            </a:r>
            <a:endParaRPr lang="en-IN" dirty="0"/>
          </a:p>
        </p:txBody>
      </p:sp>
      <p:sp>
        <p:nvSpPr>
          <p:cNvPr id="3" name="Title 2">
            <a:extLst>
              <a:ext uri="{FF2B5EF4-FFF2-40B4-BE49-F238E27FC236}">
                <a16:creationId xmlns:a16="http://schemas.microsoft.com/office/drawing/2014/main" id="{BC0691F7-8834-4A1A-A823-FE3152E29D86}"/>
              </a:ext>
            </a:extLst>
          </p:cNvPr>
          <p:cNvSpPr>
            <a:spLocks noGrp="1"/>
          </p:cNvSpPr>
          <p:nvPr>
            <p:ph type="title"/>
          </p:nvPr>
        </p:nvSpPr>
        <p:spPr/>
        <p:txBody>
          <a:bodyPr/>
          <a:lstStyle/>
          <a:p>
            <a:r>
              <a:rPr lang="en-IN" dirty="0"/>
              <a:t>Comparison Testing</a:t>
            </a:r>
          </a:p>
        </p:txBody>
      </p:sp>
    </p:spTree>
    <p:extLst>
      <p:ext uri="{BB962C8B-B14F-4D97-AF65-F5344CB8AC3E}">
        <p14:creationId xmlns:p14="http://schemas.microsoft.com/office/powerpoint/2010/main" val="3867308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D709B3-DE10-4C1B-9A1A-0CF657E506A1}"/>
              </a:ext>
            </a:extLst>
          </p:cNvPr>
          <p:cNvSpPr>
            <a:spLocks noGrp="1"/>
          </p:cNvSpPr>
          <p:nvPr>
            <p:ph sz="quarter" idx="12"/>
          </p:nvPr>
        </p:nvSpPr>
        <p:spPr/>
        <p:txBody>
          <a:bodyPr/>
          <a:lstStyle/>
          <a:p>
            <a:r>
              <a:rPr lang="en-US" dirty="0"/>
              <a:t>It is a testing type in which it validates how software behaves and runs in a different environment, web servers, hardware, and network environment.</a:t>
            </a:r>
          </a:p>
          <a:p>
            <a:r>
              <a:rPr lang="en-US" dirty="0"/>
              <a:t>Compatibility testing ensures that software can run on a different configuration, different database, different browsers, and their versions. </a:t>
            </a:r>
          </a:p>
          <a:p>
            <a:r>
              <a:rPr lang="en-US" dirty="0"/>
              <a:t>Compatibility testing is performed by the testing team.</a:t>
            </a:r>
            <a:endParaRPr lang="en-IN" dirty="0"/>
          </a:p>
        </p:txBody>
      </p:sp>
      <p:sp>
        <p:nvSpPr>
          <p:cNvPr id="3" name="Title 2">
            <a:extLst>
              <a:ext uri="{FF2B5EF4-FFF2-40B4-BE49-F238E27FC236}">
                <a16:creationId xmlns:a16="http://schemas.microsoft.com/office/drawing/2014/main" id="{70CC6EB3-F2F9-40C5-980B-85A40362557E}"/>
              </a:ext>
            </a:extLst>
          </p:cNvPr>
          <p:cNvSpPr>
            <a:spLocks noGrp="1"/>
          </p:cNvSpPr>
          <p:nvPr>
            <p:ph type="title"/>
          </p:nvPr>
        </p:nvSpPr>
        <p:spPr/>
        <p:txBody>
          <a:bodyPr/>
          <a:lstStyle/>
          <a:p>
            <a:r>
              <a:rPr lang="en-IN" dirty="0"/>
              <a:t> Compatibility Testing</a:t>
            </a:r>
          </a:p>
        </p:txBody>
      </p:sp>
    </p:spTree>
    <p:extLst>
      <p:ext uri="{BB962C8B-B14F-4D97-AF65-F5344CB8AC3E}">
        <p14:creationId xmlns:p14="http://schemas.microsoft.com/office/powerpoint/2010/main" val="2084408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30FF61-94C6-4916-BCB8-A85A3F94C835}"/>
              </a:ext>
            </a:extLst>
          </p:cNvPr>
          <p:cNvSpPr>
            <a:spLocks noGrp="1"/>
          </p:cNvSpPr>
          <p:nvPr>
            <p:ph sz="quarter" idx="12"/>
          </p:nvPr>
        </p:nvSpPr>
        <p:spPr/>
        <p:txBody>
          <a:bodyPr/>
          <a:lstStyle/>
          <a:p>
            <a:r>
              <a:rPr lang="en-US" dirty="0"/>
              <a:t>It is mostly performed by developers after the completion of unit testing. </a:t>
            </a:r>
          </a:p>
          <a:p>
            <a:r>
              <a:rPr lang="en-US" dirty="0"/>
              <a:t>Component Testing involves testing of multiple functionalities as a single code and its objective is to identify if any defect exists after connecting those multiple functionalities with each other.</a:t>
            </a:r>
            <a:endParaRPr lang="en-IN" dirty="0"/>
          </a:p>
        </p:txBody>
      </p:sp>
      <p:sp>
        <p:nvSpPr>
          <p:cNvPr id="3" name="Title 2">
            <a:extLst>
              <a:ext uri="{FF2B5EF4-FFF2-40B4-BE49-F238E27FC236}">
                <a16:creationId xmlns:a16="http://schemas.microsoft.com/office/drawing/2014/main" id="{6F646007-44DB-4A03-8564-92079863D112}"/>
              </a:ext>
            </a:extLst>
          </p:cNvPr>
          <p:cNvSpPr>
            <a:spLocks noGrp="1"/>
          </p:cNvSpPr>
          <p:nvPr>
            <p:ph type="title"/>
          </p:nvPr>
        </p:nvSpPr>
        <p:spPr/>
        <p:txBody>
          <a:bodyPr/>
          <a:lstStyle/>
          <a:p>
            <a:r>
              <a:rPr lang="en-IN" dirty="0"/>
              <a:t> Component Testing</a:t>
            </a:r>
          </a:p>
        </p:txBody>
      </p:sp>
    </p:spTree>
    <p:extLst>
      <p:ext uri="{BB962C8B-B14F-4D97-AF65-F5344CB8AC3E}">
        <p14:creationId xmlns:p14="http://schemas.microsoft.com/office/powerpoint/2010/main" val="2365238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A59587-32BA-4355-AE9A-2256B745F136}"/>
              </a:ext>
            </a:extLst>
          </p:cNvPr>
          <p:cNvSpPr>
            <a:spLocks noGrp="1"/>
          </p:cNvSpPr>
          <p:nvPr>
            <p:ph sz="quarter" idx="12"/>
          </p:nvPr>
        </p:nvSpPr>
        <p:spPr/>
        <p:txBody>
          <a:bodyPr/>
          <a:lstStyle/>
          <a:p>
            <a:r>
              <a:rPr lang="en-US" dirty="0"/>
              <a:t>Similar to system testing, End-to-End Testing involves testing of a complete application environment in a situation that mimics real-world use, such as interacting with a database, using network communications, or interacting with other hardware, applications, or systems if appropriate.</a:t>
            </a:r>
            <a:endParaRPr lang="en-IN" dirty="0"/>
          </a:p>
        </p:txBody>
      </p:sp>
      <p:sp>
        <p:nvSpPr>
          <p:cNvPr id="3" name="Title 2">
            <a:extLst>
              <a:ext uri="{FF2B5EF4-FFF2-40B4-BE49-F238E27FC236}">
                <a16:creationId xmlns:a16="http://schemas.microsoft.com/office/drawing/2014/main" id="{F6F663EB-C02D-4FAD-A113-C5BBA7BD7E7E}"/>
              </a:ext>
            </a:extLst>
          </p:cNvPr>
          <p:cNvSpPr>
            <a:spLocks noGrp="1"/>
          </p:cNvSpPr>
          <p:nvPr>
            <p:ph type="title"/>
          </p:nvPr>
        </p:nvSpPr>
        <p:spPr/>
        <p:txBody>
          <a:bodyPr/>
          <a:lstStyle/>
          <a:p>
            <a:r>
              <a:rPr lang="en-IN" dirty="0"/>
              <a:t> End-to-End Testing</a:t>
            </a:r>
          </a:p>
        </p:txBody>
      </p:sp>
    </p:spTree>
    <p:extLst>
      <p:ext uri="{BB962C8B-B14F-4D97-AF65-F5344CB8AC3E}">
        <p14:creationId xmlns:p14="http://schemas.microsoft.com/office/powerpoint/2010/main" val="1829701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40BBDC-DB6B-4106-82CD-9789FBF9B0C2}"/>
              </a:ext>
            </a:extLst>
          </p:cNvPr>
          <p:cNvSpPr>
            <a:spLocks noGrp="1"/>
          </p:cNvSpPr>
          <p:nvPr>
            <p:ph sz="quarter" idx="12"/>
          </p:nvPr>
        </p:nvSpPr>
        <p:spPr/>
        <p:txBody>
          <a:bodyPr/>
          <a:lstStyle/>
          <a:p>
            <a:r>
              <a:rPr lang="en-US" dirty="0"/>
              <a:t>This type of testing ignores the internal parts and focuses only on the output to check if it is as per the requirement or not. </a:t>
            </a:r>
          </a:p>
          <a:p>
            <a:r>
              <a:rPr lang="en-US" dirty="0"/>
              <a:t>It is a Black-box type testing geared to the functional requirements of an application. </a:t>
            </a:r>
            <a:endParaRPr lang="en-IN" dirty="0"/>
          </a:p>
        </p:txBody>
      </p:sp>
      <p:sp>
        <p:nvSpPr>
          <p:cNvPr id="3" name="Title 2">
            <a:extLst>
              <a:ext uri="{FF2B5EF4-FFF2-40B4-BE49-F238E27FC236}">
                <a16:creationId xmlns:a16="http://schemas.microsoft.com/office/drawing/2014/main" id="{1A2CD44E-FCA4-4954-A14A-C5B0AC3A97D1}"/>
              </a:ext>
            </a:extLst>
          </p:cNvPr>
          <p:cNvSpPr>
            <a:spLocks noGrp="1"/>
          </p:cNvSpPr>
          <p:nvPr>
            <p:ph type="title"/>
          </p:nvPr>
        </p:nvSpPr>
        <p:spPr/>
        <p:txBody>
          <a:bodyPr/>
          <a:lstStyle/>
          <a:p>
            <a:r>
              <a:rPr lang="en-IN" dirty="0"/>
              <a:t> Functional Testing</a:t>
            </a:r>
          </a:p>
        </p:txBody>
      </p:sp>
    </p:spTree>
    <p:extLst>
      <p:ext uri="{BB962C8B-B14F-4D97-AF65-F5344CB8AC3E}">
        <p14:creationId xmlns:p14="http://schemas.microsoft.com/office/powerpoint/2010/main" val="1159982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5ECF55-5302-4C03-A9B2-741C4BA2690F}"/>
              </a:ext>
            </a:extLst>
          </p:cNvPr>
          <p:cNvSpPr>
            <a:spLocks noGrp="1"/>
          </p:cNvSpPr>
          <p:nvPr>
            <p:ph sz="quarter" idx="12"/>
          </p:nvPr>
        </p:nvSpPr>
        <p:spPr/>
        <p:txBody>
          <a:bodyPr>
            <a:normAutofit fontScale="92500"/>
          </a:bodyPr>
          <a:lstStyle/>
          <a:p>
            <a:r>
              <a:rPr lang="en-US" dirty="0"/>
              <a:t>The objective of this GUI Testing is to validate the GUI as per the business requirement.</a:t>
            </a:r>
          </a:p>
          <a:p>
            <a:r>
              <a:rPr lang="en-US" dirty="0"/>
              <a:t>The expected GUI of the application is mentioned in the Detailed Design Document and GUI mockup screens.</a:t>
            </a:r>
          </a:p>
          <a:p>
            <a:r>
              <a:rPr lang="en-US" dirty="0"/>
              <a:t>The GUI Testing includes the size of the buttons and input field present on the screen, alignment of all text, tables, and content in the tables.</a:t>
            </a:r>
          </a:p>
          <a:p>
            <a:r>
              <a:rPr lang="en-US" dirty="0"/>
              <a:t>It also validates the menu of the application, after selecting different menu and menu items, it validates that the page does not fluctuate and the alignment remains same after hovering the mouse on the menu or sub-menu.</a:t>
            </a:r>
            <a:endParaRPr lang="en-IN" dirty="0"/>
          </a:p>
        </p:txBody>
      </p:sp>
      <p:sp>
        <p:nvSpPr>
          <p:cNvPr id="3" name="Title 2">
            <a:extLst>
              <a:ext uri="{FF2B5EF4-FFF2-40B4-BE49-F238E27FC236}">
                <a16:creationId xmlns:a16="http://schemas.microsoft.com/office/drawing/2014/main" id="{6D57A883-C519-415E-8E96-6DA9673E618B}"/>
              </a:ext>
            </a:extLst>
          </p:cNvPr>
          <p:cNvSpPr>
            <a:spLocks noGrp="1"/>
          </p:cNvSpPr>
          <p:nvPr>
            <p:ph type="title"/>
          </p:nvPr>
        </p:nvSpPr>
        <p:spPr/>
        <p:txBody>
          <a:bodyPr/>
          <a:lstStyle/>
          <a:p>
            <a:r>
              <a:rPr lang="en-IN" dirty="0"/>
              <a:t>Graphical User Interface (GUI) Testing</a:t>
            </a:r>
          </a:p>
        </p:txBody>
      </p:sp>
    </p:spTree>
    <p:extLst>
      <p:ext uri="{BB962C8B-B14F-4D97-AF65-F5344CB8AC3E}">
        <p14:creationId xmlns:p14="http://schemas.microsoft.com/office/powerpoint/2010/main" val="693797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641F55-E783-41E4-8C5D-D4273E624D14}"/>
              </a:ext>
            </a:extLst>
          </p:cNvPr>
          <p:cNvSpPr>
            <a:spLocks noGrp="1"/>
          </p:cNvSpPr>
          <p:nvPr>
            <p:ph sz="quarter" idx="12"/>
          </p:nvPr>
        </p:nvSpPr>
        <p:spPr/>
        <p:txBody>
          <a:bodyPr/>
          <a:lstStyle/>
          <a:p>
            <a:r>
              <a:rPr lang="en-US" dirty="0"/>
              <a:t>Gorilla Testing is a testing type performed by a tester and sometimes by the developer the as well.</a:t>
            </a:r>
          </a:p>
          <a:p>
            <a:r>
              <a:rPr lang="en-US" dirty="0"/>
              <a:t>In Gorilla Testing, one module or the functionality in the module is tested thoroughly and heavily. </a:t>
            </a:r>
          </a:p>
          <a:p>
            <a:r>
              <a:rPr lang="en-US" dirty="0"/>
              <a:t>The objective of this testing is to check the robustness of the application.</a:t>
            </a:r>
            <a:endParaRPr lang="en-IN" dirty="0"/>
          </a:p>
        </p:txBody>
      </p:sp>
      <p:sp>
        <p:nvSpPr>
          <p:cNvPr id="3" name="Title 2">
            <a:extLst>
              <a:ext uri="{FF2B5EF4-FFF2-40B4-BE49-F238E27FC236}">
                <a16:creationId xmlns:a16="http://schemas.microsoft.com/office/drawing/2014/main" id="{A9B0638D-939E-4D4A-9F80-E57D07D4A202}"/>
              </a:ext>
            </a:extLst>
          </p:cNvPr>
          <p:cNvSpPr>
            <a:spLocks noGrp="1"/>
          </p:cNvSpPr>
          <p:nvPr>
            <p:ph type="title"/>
          </p:nvPr>
        </p:nvSpPr>
        <p:spPr/>
        <p:txBody>
          <a:bodyPr/>
          <a:lstStyle/>
          <a:p>
            <a:r>
              <a:rPr lang="en-IN" dirty="0"/>
              <a:t>Gorilla Testing</a:t>
            </a:r>
          </a:p>
        </p:txBody>
      </p:sp>
    </p:spTree>
    <p:extLst>
      <p:ext uri="{BB962C8B-B14F-4D97-AF65-F5344CB8AC3E}">
        <p14:creationId xmlns:p14="http://schemas.microsoft.com/office/powerpoint/2010/main" val="2754818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4B2ABC-C0DD-4E5F-A57D-529F39E88BE7}"/>
              </a:ext>
            </a:extLst>
          </p:cNvPr>
          <p:cNvSpPr>
            <a:spLocks noGrp="1"/>
          </p:cNvSpPr>
          <p:nvPr>
            <p:ph sz="quarter" idx="12"/>
          </p:nvPr>
        </p:nvSpPr>
        <p:spPr/>
        <p:txBody>
          <a:bodyPr/>
          <a:lstStyle/>
          <a:p>
            <a:r>
              <a:rPr lang="en-US" dirty="0"/>
              <a:t>The objective of Happy Path Testing is to test an application successfully on a positive flow. </a:t>
            </a:r>
          </a:p>
          <a:p>
            <a:r>
              <a:rPr lang="en-US" dirty="0"/>
              <a:t>It does not look for negative or error conditions. </a:t>
            </a:r>
          </a:p>
          <a:p>
            <a:r>
              <a:rPr lang="en-US" dirty="0"/>
              <a:t>The focus is only on the valid and positive inputs through which application generates the expected output.</a:t>
            </a:r>
            <a:endParaRPr lang="en-IN" dirty="0"/>
          </a:p>
        </p:txBody>
      </p:sp>
      <p:sp>
        <p:nvSpPr>
          <p:cNvPr id="3" name="Title 2">
            <a:extLst>
              <a:ext uri="{FF2B5EF4-FFF2-40B4-BE49-F238E27FC236}">
                <a16:creationId xmlns:a16="http://schemas.microsoft.com/office/drawing/2014/main" id="{C2F5305E-398A-4DF1-82A7-5B2E8C3FAF9C}"/>
              </a:ext>
            </a:extLst>
          </p:cNvPr>
          <p:cNvSpPr>
            <a:spLocks noGrp="1"/>
          </p:cNvSpPr>
          <p:nvPr>
            <p:ph type="title"/>
          </p:nvPr>
        </p:nvSpPr>
        <p:spPr/>
        <p:txBody>
          <a:bodyPr/>
          <a:lstStyle/>
          <a:p>
            <a:r>
              <a:rPr lang="en-IN" dirty="0"/>
              <a:t>Happy Path Testing</a:t>
            </a:r>
          </a:p>
        </p:txBody>
      </p:sp>
    </p:spTree>
    <p:extLst>
      <p:ext uri="{BB962C8B-B14F-4D97-AF65-F5344CB8AC3E}">
        <p14:creationId xmlns:p14="http://schemas.microsoft.com/office/powerpoint/2010/main" val="775333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6" name="Picture 5">
            <a:extLst>
              <a:ext uri="{FF2B5EF4-FFF2-40B4-BE49-F238E27FC236}">
                <a16:creationId xmlns:a16="http://schemas.microsoft.com/office/drawing/2014/main" id="{A682F6CC-40B2-470B-AA0B-E396E40BD920}"/>
              </a:ext>
            </a:extLst>
          </p:cNvPr>
          <p:cNvPicPr>
            <a:picLocks noChangeAspect="1"/>
          </p:cNvPicPr>
          <p:nvPr/>
        </p:nvPicPr>
        <p:blipFill>
          <a:blip r:embed="rId2"/>
          <a:stretch>
            <a:fillRect/>
          </a:stretch>
        </p:blipFill>
        <p:spPr>
          <a:xfrm>
            <a:off x="776359" y="1600200"/>
            <a:ext cx="7858125" cy="4381500"/>
          </a:xfrm>
          <a:prstGeom prst="rect">
            <a:avLst/>
          </a:prstGeom>
        </p:spPr>
      </p:pic>
    </p:spTree>
    <p:extLst>
      <p:ext uri="{BB962C8B-B14F-4D97-AF65-F5344CB8AC3E}">
        <p14:creationId xmlns:p14="http://schemas.microsoft.com/office/powerpoint/2010/main" val="45225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7898BB-8368-4017-B458-B3F68CD5934A}"/>
              </a:ext>
            </a:extLst>
          </p:cNvPr>
          <p:cNvSpPr>
            <a:spLocks noGrp="1"/>
          </p:cNvSpPr>
          <p:nvPr>
            <p:ph sz="quarter" idx="12"/>
          </p:nvPr>
        </p:nvSpPr>
        <p:spPr/>
        <p:txBody>
          <a:bodyPr/>
          <a:lstStyle/>
          <a:p>
            <a:r>
              <a:rPr lang="en-US" dirty="0"/>
              <a:t>Incremental Integration Testing is a Bottom-up approach for testing </a:t>
            </a:r>
            <a:r>
              <a:rPr lang="en-US" dirty="0" err="1"/>
              <a:t>i.e</a:t>
            </a:r>
            <a:r>
              <a:rPr lang="en-US" dirty="0"/>
              <a:t> continuous testing of an application when new functionality is added.</a:t>
            </a:r>
          </a:p>
          <a:p>
            <a:r>
              <a:rPr lang="en-US" dirty="0"/>
              <a:t> Application functionality and modules should be independent enough to test separately. </a:t>
            </a:r>
          </a:p>
          <a:p>
            <a:r>
              <a:rPr lang="en-US" dirty="0"/>
              <a:t>This is done by programmers or by testers.</a:t>
            </a:r>
            <a:endParaRPr lang="en-IN" dirty="0"/>
          </a:p>
        </p:txBody>
      </p:sp>
      <p:sp>
        <p:nvSpPr>
          <p:cNvPr id="3" name="Title 2">
            <a:extLst>
              <a:ext uri="{FF2B5EF4-FFF2-40B4-BE49-F238E27FC236}">
                <a16:creationId xmlns:a16="http://schemas.microsoft.com/office/drawing/2014/main" id="{EC555EE6-05F3-4573-85AE-063F0A29F3DB}"/>
              </a:ext>
            </a:extLst>
          </p:cNvPr>
          <p:cNvSpPr>
            <a:spLocks noGrp="1"/>
          </p:cNvSpPr>
          <p:nvPr>
            <p:ph type="title"/>
          </p:nvPr>
        </p:nvSpPr>
        <p:spPr/>
        <p:txBody>
          <a:bodyPr/>
          <a:lstStyle/>
          <a:p>
            <a:r>
              <a:rPr lang="en-IN" dirty="0"/>
              <a:t>Incremental Integration Testing</a:t>
            </a:r>
          </a:p>
        </p:txBody>
      </p:sp>
    </p:spTree>
    <p:extLst>
      <p:ext uri="{BB962C8B-B14F-4D97-AF65-F5344CB8AC3E}">
        <p14:creationId xmlns:p14="http://schemas.microsoft.com/office/powerpoint/2010/main" val="4103035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79691-4049-46E4-B9D7-ECF223128E78}"/>
              </a:ext>
            </a:extLst>
          </p:cNvPr>
          <p:cNvSpPr>
            <a:spLocks noGrp="1"/>
          </p:cNvSpPr>
          <p:nvPr>
            <p:ph sz="quarter" idx="12"/>
          </p:nvPr>
        </p:nvSpPr>
        <p:spPr/>
        <p:txBody>
          <a:bodyPr/>
          <a:lstStyle/>
          <a:p>
            <a:r>
              <a:rPr lang="en-US" dirty="0"/>
              <a:t>Installation and Uninstallation Testing is done on full, partial, or upgrade install/uninstall processes on different operating systems under different hardware or software environment.</a:t>
            </a:r>
            <a:endParaRPr lang="en-IN" dirty="0"/>
          </a:p>
        </p:txBody>
      </p:sp>
      <p:sp>
        <p:nvSpPr>
          <p:cNvPr id="3" name="Title 2">
            <a:extLst>
              <a:ext uri="{FF2B5EF4-FFF2-40B4-BE49-F238E27FC236}">
                <a16:creationId xmlns:a16="http://schemas.microsoft.com/office/drawing/2014/main" id="{8369A68F-0DC7-4530-B269-09E57C27FFA9}"/>
              </a:ext>
            </a:extLst>
          </p:cNvPr>
          <p:cNvSpPr>
            <a:spLocks noGrp="1"/>
          </p:cNvSpPr>
          <p:nvPr>
            <p:ph type="title"/>
          </p:nvPr>
        </p:nvSpPr>
        <p:spPr/>
        <p:txBody>
          <a:bodyPr/>
          <a:lstStyle/>
          <a:p>
            <a:r>
              <a:rPr lang="en-IN" dirty="0"/>
              <a:t>Install/Uninstall Testing</a:t>
            </a:r>
          </a:p>
        </p:txBody>
      </p:sp>
    </p:spTree>
    <p:extLst>
      <p:ext uri="{BB962C8B-B14F-4D97-AF65-F5344CB8AC3E}">
        <p14:creationId xmlns:p14="http://schemas.microsoft.com/office/powerpoint/2010/main" val="2279225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49E25A-750A-4029-8EC4-94F556426A2D}"/>
              </a:ext>
            </a:extLst>
          </p:cNvPr>
          <p:cNvSpPr>
            <a:spLocks noGrp="1"/>
          </p:cNvSpPr>
          <p:nvPr>
            <p:ph sz="quarter" idx="12"/>
          </p:nvPr>
        </p:nvSpPr>
        <p:spPr/>
        <p:txBody>
          <a:bodyPr/>
          <a:lstStyle/>
          <a:p>
            <a:r>
              <a:rPr lang="en-US" dirty="0"/>
              <a:t>Testing of all integrated modules to verify the combined functionality after integration is termed as Integration Testing.</a:t>
            </a:r>
          </a:p>
          <a:p>
            <a:r>
              <a:rPr lang="en-US" dirty="0"/>
              <a:t>Modules are typically code modules, individual applications, client and server applications on a network, etc. </a:t>
            </a:r>
          </a:p>
          <a:p>
            <a:r>
              <a:rPr lang="en-US" dirty="0"/>
              <a:t>This type of testing is especially relevant to client/server and distributed systems.</a:t>
            </a:r>
            <a:endParaRPr lang="en-IN" dirty="0"/>
          </a:p>
        </p:txBody>
      </p:sp>
      <p:sp>
        <p:nvSpPr>
          <p:cNvPr id="3" name="Title 2">
            <a:extLst>
              <a:ext uri="{FF2B5EF4-FFF2-40B4-BE49-F238E27FC236}">
                <a16:creationId xmlns:a16="http://schemas.microsoft.com/office/drawing/2014/main" id="{008A92A2-D7A0-4868-89C0-42A3A4EB54B8}"/>
              </a:ext>
            </a:extLst>
          </p:cNvPr>
          <p:cNvSpPr>
            <a:spLocks noGrp="1"/>
          </p:cNvSpPr>
          <p:nvPr>
            <p:ph type="title"/>
          </p:nvPr>
        </p:nvSpPr>
        <p:spPr/>
        <p:txBody>
          <a:bodyPr/>
          <a:lstStyle/>
          <a:p>
            <a:r>
              <a:rPr lang="en-IN" dirty="0"/>
              <a:t>Integration Testing</a:t>
            </a:r>
          </a:p>
        </p:txBody>
      </p:sp>
    </p:spTree>
    <p:extLst>
      <p:ext uri="{BB962C8B-B14F-4D97-AF65-F5344CB8AC3E}">
        <p14:creationId xmlns:p14="http://schemas.microsoft.com/office/powerpoint/2010/main" val="39172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331D6D-4172-412A-9152-07F684419E78}"/>
              </a:ext>
            </a:extLst>
          </p:cNvPr>
          <p:cNvSpPr>
            <a:spLocks noGrp="1"/>
          </p:cNvSpPr>
          <p:nvPr>
            <p:ph sz="quarter" idx="12"/>
          </p:nvPr>
        </p:nvSpPr>
        <p:spPr/>
        <p:txBody>
          <a:bodyPr/>
          <a:lstStyle/>
          <a:p>
            <a:r>
              <a:rPr lang="en-US" dirty="0"/>
              <a:t>It is a type of Non-Functional Testing and the objective of Load Testing is to check how much load or maximum workload a system can handle without any performance degradation.</a:t>
            </a:r>
          </a:p>
          <a:p>
            <a:r>
              <a:rPr lang="en-US" dirty="0"/>
              <a:t>Load Testing helps to find the maximum capacity of the system under specific load and any issues that cause software performance degradation. </a:t>
            </a:r>
          </a:p>
          <a:p>
            <a:r>
              <a:rPr lang="en-US" dirty="0"/>
              <a:t>Load testing is performed using tools like JMeter, LoadRunner, </a:t>
            </a:r>
            <a:r>
              <a:rPr lang="en-US" dirty="0" err="1"/>
              <a:t>WebLoad</a:t>
            </a:r>
            <a:r>
              <a:rPr lang="en-US" dirty="0"/>
              <a:t>, Silk performer, etc.</a:t>
            </a:r>
            <a:endParaRPr lang="en-IN" dirty="0"/>
          </a:p>
        </p:txBody>
      </p:sp>
      <p:sp>
        <p:nvSpPr>
          <p:cNvPr id="3" name="Title 2">
            <a:extLst>
              <a:ext uri="{FF2B5EF4-FFF2-40B4-BE49-F238E27FC236}">
                <a16:creationId xmlns:a16="http://schemas.microsoft.com/office/drawing/2014/main" id="{CBBA6A96-8041-4663-96CB-1DB29E3C05A2}"/>
              </a:ext>
            </a:extLst>
          </p:cNvPr>
          <p:cNvSpPr>
            <a:spLocks noGrp="1"/>
          </p:cNvSpPr>
          <p:nvPr>
            <p:ph type="title"/>
          </p:nvPr>
        </p:nvSpPr>
        <p:spPr/>
        <p:txBody>
          <a:bodyPr/>
          <a:lstStyle/>
          <a:p>
            <a:r>
              <a:rPr lang="en-IN" dirty="0"/>
              <a:t> Load Testing</a:t>
            </a:r>
          </a:p>
        </p:txBody>
      </p:sp>
    </p:spTree>
    <p:extLst>
      <p:ext uri="{BB962C8B-B14F-4D97-AF65-F5344CB8AC3E}">
        <p14:creationId xmlns:p14="http://schemas.microsoft.com/office/powerpoint/2010/main" val="1431761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E629D-AA56-40D4-9BAF-812769EABFD9}"/>
              </a:ext>
            </a:extLst>
          </p:cNvPr>
          <p:cNvSpPr>
            <a:spLocks noGrp="1"/>
          </p:cNvSpPr>
          <p:nvPr>
            <p:ph sz="quarter" idx="12"/>
          </p:nvPr>
        </p:nvSpPr>
        <p:spPr/>
        <p:txBody>
          <a:bodyPr>
            <a:normAutofit fontScale="92500" lnSpcReduction="10000"/>
          </a:bodyPr>
          <a:lstStyle/>
          <a:p>
            <a:r>
              <a:rPr lang="en-US" dirty="0"/>
              <a:t>Monkey Testing is carried out by a tester assuming that if the monkey uses the application then how random input, values will be entered by the Monkey without any knowledge or understanding of the application.</a:t>
            </a:r>
          </a:p>
          <a:p>
            <a:r>
              <a:rPr lang="en-US" dirty="0"/>
              <a:t>The objective of Monkey Testing is to check if an application or system gets crashed by providing random input values/data. </a:t>
            </a:r>
          </a:p>
          <a:p>
            <a:r>
              <a:rPr lang="en-US" dirty="0"/>
              <a:t>Monkey Testing is performed randomly and no test cases are scripted and it is not necessary too.</a:t>
            </a:r>
          </a:p>
          <a:p>
            <a:r>
              <a:rPr lang="en-US" dirty="0"/>
              <a:t>Monkey Testing is performed randomly and no test cases are scripted and it is not necessary to be aware of the full functionality of the system.</a:t>
            </a:r>
            <a:endParaRPr lang="en-IN" dirty="0"/>
          </a:p>
        </p:txBody>
      </p:sp>
      <p:sp>
        <p:nvSpPr>
          <p:cNvPr id="3" name="Title 2">
            <a:extLst>
              <a:ext uri="{FF2B5EF4-FFF2-40B4-BE49-F238E27FC236}">
                <a16:creationId xmlns:a16="http://schemas.microsoft.com/office/drawing/2014/main" id="{E79557A3-3BEA-4AC9-B011-963D94D8D166}"/>
              </a:ext>
            </a:extLst>
          </p:cNvPr>
          <p:cNvSpPr>
            <a:spLocks noGrp="1"/>
          </p:cNvSpPr>
          <p:nvPr>
            <p:ph type="title"/>
          </p:nvPr>
        </p:nvSpPr>
        <p:spPr/>
        <p:txBody>
          <a:bodyPr/>
          <a:lstStyle/>
          <a:p>
            <a:r>
              <a:rPr lang="en-IN" dirty="0"/>
              <a:t>Monkey Testing</a:t>
            </a:r>
          </a:p>
        </p:txBody>
      </p:sp>
    </p:spTree>
    <p:extLst>
      <p:ext uri="{BB962C8B-B14F-4D97-AF65-F5344CB8AC3E}">
        <p14:creationId xmlns:p14="http://schemas.microsoft.com/office/powerpoint/2010/main" val="1958734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62A0DB-06D7-4B2D-BCA4-B3762E260C0B}"/>
              </a:ext>
            </a:extLst>
          </p:cNvPr>
          <p:cNvSpPr>
            <a:spLocks noGrp="1"/>
          </p:cNvSpPr>
          <p:nvPr>
            <p:ph sz="quarter" idx="12"/>
          </p:nvPr>
        </p:nvSpPr>
        <p:spPr/>
        <p:txBody>
          <a:bodyPr/>
          <a:lstStyle/>
          <a:p>
            <a:r>
              <a:rPr lang="en-US" dirty="0"/>
              <a:t>Mutation Testing is a type of white box testing in which the source code of one of the program is changed and verifies whether the existing test cases can identify these defects in the system.</a:t>
            </a:r>
          </a:p>
          <a:p>
            <a:r>
              <a:rPr lang="en-US" dirty="0"/>
              <a:t>The change in the program source code is very minimal so that it does not impact the entire application, only the specific area having the impact and the related test cases should able to identify those errors in the system.</a:t>
            </a:r>
            <a:endParaRPr lang="en-IN" dirty="0"/>
          </a:p>
        </p:txBody>
      </p:sp>
      <p:sp>
        <p:nvSpPr>
          <p:cNvPr id="3" name="Title 2">
            <a:extLst>
              <a:ext uri="{FF2B5EF4-FFF2-40B4-BE49-F238E27FC236}">
                <a16:creationId xmlns:a16="http://schemas.microsoft.com/office/drawing/2014/main" id="{01808471-4DEE-4EE5-9886-C2736C426667}"/>
              </a:ext>
            </a:extLst>
          </p:cNvPr>
          <p:cNvSpPr>
            <a:spLocks noGrp="1"/>
          </p:cNvSpPr>
          <p:nvPr>
            <p:ph type="title"/>
          </p:nvPr>
        </p:nvSpPr>
        <p:spPr/>
        <p:txBody>
          <a:bodyPr/>
          <a:lstStyle/>
          <a:p>
            <a:r>
              <a:rPr lang="en-IN" dirty="0"/>
              <a:t>Mutation Testing</a:t>
            </a:r>
          </a:p>
        </p:txBody>
      </p:sp>
    </p:spTree>
    <p:extLst>
      <p:ext uri="{BB962C8B-B14F-4D97-AF65-F5344CB8AC3E}">
        <p14:creationId xmlns:p14="http://schemas.microsoft.com/office/powerpoint/2010/main" val="3139994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821231-70C9-434C-840C-C896F8F2D988}"/>
              </a:ext>
            </a:extLst>
          </p:cNvPr>
          <p:cNvSpPr>
            <a:spLocks noGrp="1"/>
          </p:cNvSpPr>
          <p:nvPr>
            <p:ph sz="quarter" idx="12"/>
          </p:nvPr>
        </p:nvSpPr>
        <p:spPr/>
        <p:txBody>
          <a:bodyPr/>
          <a:lstStyle/>
          <a:p>
            <a:r>
              <a:rPr lang="en-US" dirty="0"/>
              <a:t>Testers having the mindset of “attitude to break” and using Negative Testing they validate that if system or application breaks. </a:t>
            </a:r>
          </a:p>
          <a:p>
            <a:r>
              <a:rPr lang="en-US" dirty="0"/>
              <a:t>A Negative Testing technique is performed using incorrect data, invalid data or input. </a:t>
            </a:r>
          </a:p>
          <a:p>
            <a:r>
              <a:rPr lang="en-US" dirty="0"/>
              <a:t>It validates that if the system throws an error of invalid input and behaves as expected.</a:t>
            </a:r>
            <a:endParaRPr lang="en-IN" dirty="0"/>
          </a:p>
        </p:txBody>
      </p:sp>
      <p:sp>
        <p:nvSpPr>
          <p:cNvPr id="3" name="Title 2">
            <a:extLst>
              <a:ext uri="{FF2B5EF4-FFF2-40B4-BE49-F238E27FC236}">
                <a16:creationId xmlns:a16="http://schemas.microsoft.com/office/drawing/2014/main" id="{D0C27AAD-AEC7-476C-B625-0C3F34BCED99}"/>
              </a:ext>
            </a:extLst>
          </p:cNvPr>
          <p:cNvSpPr>
            <a:spLocks noGrp="1"/>
          </p:cNvSpPr>
          <p:nvPr>
            <p:ph type="title"/>
          </p:nvPr>
        </p:nvSpPr>
        <p:spPr/>
        <p:txBody>
          <a:bodyPr/>
          <a:lstStyle/>
          <a:p>
            <a:r>
              <a:rPr lang="en-IN" dirty="0"/>
              <a:t>Negative Testing</a:t>
            </a:r>
          </a:p>
        </p:txBody>
      </p:sp>
    </p:spTree>
    <p:extLst>
      <p:ext uri="{BB962C8B-B14F-4D97-AF65-F5344CB8AC3E}">
        <p14:creationId xmlns:p14="http://schemas.microsoft.com/office/powerpoint/2010/main" val="702528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22D348-83D6-4BCF-B46B-0B26EC71B8B0}"/>
              </a:ext>
            </a:extLst>
          </p:cNvPr>
          <p:cNvSpPr>
            <a:spLocks noGrp="1"/>
          </p:cNvSpPr>
          <p:nvPr>
            <p:ph sz="quarter" idx="12"/>
          </p:nvPr>
        </p:nvSpPr>
        <p:spPr/>
        <p:txBody>
          <a:bodyPr>
            <a:normAutofit/>
          </a:bodyPr>
          <a:lstStyle/>
          <a:p>
            <a:r>
              <a:rPr lang="en-US" dirty="0"/>
              <a:t>It is a type of testing for which every organization having a separate team which usually called as Non-Functional Test (NFT) team or Performance team.</a:t>
            </a:r>
          </a:p>
          <a:p>
            <a:r>
              <a:rPr lang="en-US" dirty="0"/>
              <a:t>Non-Functional Testing involves testing of non-functional requirements such as Load Testing, Stress Testing, Security, Volume, Recovery Testing, etc. </a:t>
            </a:r>
          </a:p>
          <a:p>
            <a:r>
              <a:rPr lang="en-US" dirty="0"/>
              <a:t>The objective of NFT testing is to ensure whether the response time of software or application is quick enough as per the business requirement.</a:t>
            </a:r>
          </a:p>
          <a:p>
            <a:r>
              <a:rPr lang="en-US" dirty="0"/>
              <a:t>It should not take much time to load any page or system and should sustain during peak load.</a:t>
            </a:r>
            <a:endParaRPr lang="en-IN" dirty="0"/>
          </a:p>
        </p:txBody>
      </p:sp>
      <p:sp>
        <p:nvSpPr>
          <p:cNvPr id="3" name="Title 2">
            <a:extLst>
              <a:ext uri="{FF2B5EF4-FFF2-40B4-BE49-F238E27FC236}">
                <a16:creationId xmlns:a16="http://schemas.microsoft.com/office/drawing/2014/main" id="{CBF9E558-7541-4FE3-9431-096896B00532}"/>
              </a:ext>
            </a:extLst>
          </p:cNvPr>
          <p:cNvSpPr>
            <a:spLocks noGrp="1"/>
          </p:cNvSpPr>
          <p:nvPr>
            <p:ph type="title"/>
          </p:nvPr>
        </p:nvSpPr>
        <p:spPr/>
        <p:txBody>
          <a:bodyPr/>
          <a:lstStyle/>
          <a:p>
            <a:r>
              <a:rPr lang="en-IN" dirty="0"/>
              <a:t>Non-Functional Testing</a:t>
            </a:r>
          </a:p>
        </p:txBody>
      </p:sp>
    </p:spTree>
    <p:extLst>
      <p:ext uri="{BB962C8B-B14F-4D97-AF65-F5344CB8AC3E}">
        <p14:creationId xmlns:p14="http://schemas.microsoft.com/office/powerpoint/2010/main" val="2512513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6777A2-507A-4850-995A-5F2F4C200C23}"/>
              </a:ext>
            </a:extLst>
          </p:cNvPr>
          <p:cNvSpPr>
            <a:spLocks noGrp="1"/>
          </p:cNvSpPr>
          <p:nvPr>
            <p:ph sz="quarter" idx="12"/>
          </p:nvPr>
        </p:nvSpPr>
        <p:spPr/>
        <p:txBody>
          <a:bodyPr/>
          <a:lstStyle/>
          <a:p>
            <a:r>
              <a:rPr lang="en-US" dirty="0"/>
              <a:t>This term is often used interchangeably with ‘stress' and ‘load' testing. Performance Testing is done to check whether the system meets the performance requirements. </a:t>
            </a:r>
          </a:p>
          <a:p>
            <a:r>
              <a:rPr lang="en-US" dirty="0"/>
              <a:t>Different performance and load tools are used to do this testing.</a:t>
            </a:r>
            <a:endParaRPr lang="en-IN" dirty="0"/>
          </a:p>
        </p:txBody>
      </p:sp>
      <p:sp>
        <p:nvSpPr>
          <p:cNvPr id="3" name="Title 2">
            <a:extLst>
              <a:ext uri="{FF2B5EF4-FFF2-40B4-BE49-F238E27FC236}">
                <a16:creationId xmlns:a16="http://schemas.microsoft.com/office/drawing/2014/main" id="{EC7985EF-52B5-4F51-A9FA-927973E38175}"/>
              </a:ext>
            </a:extLst>
          </p:cNvPr>
          <p:cNvSpPr>
            <a:spLocks noGrp="1"/>
          </p:cNvSpPr>
          <p:nvPr>
            <p:ph type="title"/>
          </p:nvPr>
        </p:nvSpPr>
        <p:spPr/>
        <p:txBody>
          <a:bodyPr/>
          <a:lstStyle/>
          <a:p>
            <a:r>
              <a:rPr lang="en-IN" dirty="0"/>
              <a:t>Performance Testing</a:t>
            </a:r>
          </a:p>
        </p:txBody>
      </p:sp>
    </p:spTree>
    <p:extLst>
      <p:ext uri="{BB962C8B-B14F-4D97-AF65-F5344CB8AC3E}">
        <p14:creationId xmlns:p14="http://schemas.microsoft.com/office/powerpoint/2010/main" val="1039611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905C7F-1180-4B80-AA9A-CDADA0EE32C8}"/>
              </a:ext>
            </a:extLst>
          </p:cNvPr>
          <p:cNvSpPr>
            <a:spLocks noGrp="1"/>
          </p:cNvSpPr>
          <p:nvPr>
            <p:ph sz="quarter" idx="12"/>
          </p:nvPr>
        </p:nvSpPr>
        <p:spPr/>
        <p:txBody>
          <a:bodyPr>
            <a:normAutofit/>
          </a:bodyPr>
          <a:lstStyle/>
          <a:p>
            <a:r>
              <a:rPr lang="en-US" dirty="0"/>
              <a:t>It is a type of testing which validates how well the application or system recovers from crashes or disasters.</a:t>
            </a:r>
          </a:p>
          <a:p>
            <a:r>
              <a:rPr lang="en-US" dirty="0"/>
              <a:t>Recovery Testing determines if the system is able to continue the operation after a disaster. </a:t>
            </a:r>
          </a:p>
          <a:p>
            <a:r>
              <a:rPr lang="en-US" dirty="0"/>
              <a:t>Assume that application is receiving data through the network cable and suddenly that network cable has been unplugged.</a:t>
            </a:r>
          </a:p>
          <a:p>
            <a:r>
              <a:rPr lang="en-US" dirty="0"/>
              <a:t>Sometime later, plug the network cable; then the system should start receiving data from where it lost the connection due to network cable unplugged.</a:t>
            </a:r>
            <a:endParaRPr lang="en-IN" dirty="0"/>
          </a:p>
        </p:txBody>
      </p:sp>
      <p:sp>
        <p:nvSpPr>
          <p:cNvPr id="3" name="Title 2">
            <a:extLst>
              <a:ext uri="{FF2B5EF4-FFF2-40B4-BE49-F238E27FC236}">
                <a16:creationId xmlns:a16="http://schemas.microsoft.com/office/drawing/2014/main" id="{24A49D0F-DAC1-4B91-930D-C17EFDF63159}"/>
              </a:ext>
            </a:extLst>
          </p:cNvPr>
          <p:cNvSpPr>
            <a:spLocks noGrp="1"/>
          </p:cNvSpPr>
          <p:nvPr>
            <p:ph type="title"/>
          </p:nvPr>
        </p:nvSpPr>
        <p:spPr/>
        <p:txBody>
          <a:bodyPr/>
          <a:lstStyle/>
          <a:p>
            <a:r>
              <a:rPr lang="en-IN" dirty="0"/>
              <a:t>Recovery Testing</a:t>
            </a:r>
          </a:p>
        </p:txBody>
      </p:sp>
    </p:spTree>
    <p:extLst>
      <p:ext uri="{BB962C8B-B14F-4D97-AF65-F5344CB8AC3E}">
        <p14:creationId xmlns:p14="http://schemas.microsoft.com/office/powerpoint/2010/main" val="11788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035A35-5A09-4ABE-8EF4-A841F97B2AFD}"/>
              </a:ext>
            </a:extLst>
          </p:cNvPr>
          <p:cNvSpPr>
            <a:spLocks noGrp="1"/>
          </p:cNvSpPr>
          <p:nvPr>
            <p:ph sz="quarter" idx="12"/>
          </p:nvPr>
        </p:nvSpPr>
        <p:spPr/>
        <p:txBody>
          <a:bodyPr>
            <a:normAutofit fontScale="92500"/>
          </a:bodyPr>
          <a:lstStyle/>
          <a:p>
            <a:r>
              <a:rPr lang="en-US" dirty="0"/>
              <a:t>SOFTWARE TESTING is defined as an activity to check whether the actual results match the expected results and to ensure that the software system is Defect free. </a:t>
            </a:r>
          </a:p>
          <a:p>
            <a:r>
              <a:rPr lang="en-US" dirty="0"/>
              <a:t>It involves execution of a software component or system component to evaluate one or more properties of interest.</a:t>
            </a:r>
          </a:p>
          <a:p>
            <a:r>
              <a:rPr lang="en-US" dirty="0"/>
              <a:t>Software testing also helps to identify errors, gaps or missing requirements in contrary to the actual requirements. </a:t>
            </a:r>
          </a:p>
          <a:p>
            <a:r>
              <a:rPr lang="en-US" dirty="0"/>
              <a:t>It can be either done manually or using automated tools.</a:t>
            </a:r>
          </a:p>
          <a:p>
            <a:r>
              <a:rPr lang="en-US" dirty="0"/>
              <a:t>Some prefer saying Software testing as a White Box and Black Box Testing.</a:t>
            </a:r>
            <a:endParaRPr lang="en-IN" dirty="0"/>
          </a:p>
        </p:txBody>
      </p:sp>
      <p:sp>
        <p:nvSpPr>
          <p:cNvPr id="3" name="Title 2"/>
          <p:cNvSpPr>
            <a:spLocks noGrp="1"/>
          </p:cNvSpPr>
          <p:nvPr>
            <p:ph type="title"/>
          </p:nvPr>
        </p:nvSpPr>
        <p:spPr/>
        <p:txBody>
          <a:bodyPr/>
          <a:lstStyle/>
          <a:p>
            <a:r>
              <a:rPr lang="en-IN" dirty="0"/>
              <a:t>Testing Concepts</a:t>
            </a:r>
          </a:p>
        </p:txBody>
      </p:sp>
    </p:spTree>
    <p:extLst>
      <p:ext uri="{BB962C8B-B14F-4D97-AF65-F5344CB8AC3E}">
        <p14:creationId xmlns:p14="http://schemas.microsoft.com/office/powerpoint/2010/main" val="24127258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003081-C983-4955-B912-AAC24E60A83D}"/>
              </a:ext>
            </a:extLst>
          </p:cNvPr>
          <p:cNvSpPr>
            <a:spLocks noGrp="1"/>
          </p:cNvSpPr>
          <p:nvPr>
            <p:ph sz="quarter" idx="12"/>
          </p:nvPr>
        </p:nvSpPr>
        <p:spPr/>
        <p:txBody>
          <a:bodyPr/>
          <a:lstStyle/>
          <a:p>
            <a:r>
              <a:rPr lang="en-US" dirty="0"/>
              <a:t>Testing an application as a whole for the modification in any module or functionality is termed as Regression Testing. </a:t>
            </a:r>
          </a:p>
          <a:p>
            <a:r>
              <a:rPr lang="en-US" dirty="0"/>
              <a:t>It is difficult to cover all the system in Regression Testing, so typically Automation Testing Tools are used for these types of testing.</a:t>
            </a:r>
            <a:endParaRPr lang="en-IN" dirty="0"/>
          </a:p>
        </p:txBody>
      </p:sp>
      <p:sp>
        <p:nvSpPr>
          <p:cNvPr id="3" name="Title 2">
            <a:extLst>
              <a:ext uri="{FF2B5EF4-FFF2-40B4-BE49-F238E27FC236}">
                <a16:creationId xmlns:a16="http://schemas.microsoft.com/office/drawing/2014/main" id="{B311DD37-F417-4226-B82B-363C35AD0CF2}"/>
              </a:ext>
            </a:extLst>
          </p:cNvPr>
          <p:cNvSpPr>
            <a:spLocks noGrp="1"/>
          </p:cNvSpPr>
          <p:nvPr>
            <p:ph type="title"/>
          </p:nvPr>
        </p:nvSpPr>
        <p:spPr/>
        <p:txBody>
          <a:bodyPr/>
          <a:lstStyle/>
          <a:p>
            <a:r>
              <a:rPr lang="en-IN" dirty="0"/>
              <a:t>Regression Testing</a:t>
            </a:r>
          </a:p>
        </p:txBody>
      </p:sp>
    </p:spTree>
    <p:extLst>
      <p:ext uri="{BB962C8B-B14F-4D97-AF65-F5344CB8AC3E}">
        <p14:creationId xmlns:p14="http://schemas.microsoft.com/office/powerpoint/2010/main" val="2460551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B7CF41-569F-43CF-B1D0-16BB735B2D39}"/>
              </a:ext>
            </a:extLst>
          </p:cNvPr>
          <p:cNvSpPr>
            <a:spLocks noGrp="1"/>
          </p:cNvSpPr>
          <p:nvPr>
            <p:ph sz="quarter" idx="12"/>
          </p:nvPr>
        </p:nvSpPr>
        <p:spPr>
          <a:xfrm>
            <a:off x="457201" y="1381124"/>
            <a:ext cx="8228012" cy="5306754"/>
          </a:xfrm>
        </p:spPr>
        <p:txBody>
          <a:bodyPr>
            <a:normAutofit fontScale="85000" lnSpcReduction="20000"/>
          </a:bodyPr>
          <a:lstStyle/>
          <a:p>
            <a:r>
              <a:rPr lang="en-US" dirty="0"/>
              <a:t>In Risk-Based Testing, the functionalities or requirements are tested based on their priority. </a:t>
            </a:r>
          </a:p>
          <a:p>
            <a:r>
              <a:rPr lang="en-US" dirty="0"/>
              <a:t>Risk-Based Testing includes testing of highly critical functionality, which has the highest impact on business and in which the probability of failure is very high.</a:t>
            </a:r>
          </a:p>
          <a:p>
            <a:r>
              <a:rPr lang="en-US" dirty="0"/>
              <a:t>The priority decision is based on the business need, so once priority is set for all functionalities then high priority functionality or test cases are executed first followed by medium and then low priority functionalities.</a:t>
            </a:r>
          </a:p>
          <a:p>
            <a:r>
              <a:rPr lang="en-US" dirty="0"/>
              <a:t>The low priority functionality may be tested or not tested based on the available time.</a:t>
            </a:r>
          </a:p>
          <a:p>
            <a:r>
              <a:rPr lang="en-US" dirty="0"/>
              <a:t>The Risk-Based Testing is carried out if there is insufficient time available to test entire software and software needs to be implemented on time without any delay. </a:t>
            </a:r>
          </a:p>
          <a:p>
            <a:r>
              <a:rPr lang="en-US" dirty="0"/>
              <a:t>This approach is followed only by the discussion and approval of the client and senior management of the organization.</a:t>
            </a:r>
            <a:endParaRPr lang="en-IN" dirty="0"/>
          </a:p>
        </p:txBody>
      </p:sp>
      <p:sp>
        <p:nvSpPr>
          <p:cNvPr id="3" name="Title 2">
            <a:extLst>
              <a:ext uri="{FF2B5EF4-FFF2-40B4-BE49-F238E27FC236}">
                <a16:creationId xmlns:a16="http://schemas.microsoft.com/office/drawing/2014/main" id="{02C93C77-0952-448B-8DE9-C90A39171D02}"/>
              </a:ext>
            </a:extLst>
          </p:cNvPr>
          <p:cNvSpPr>
            <a:spLocks noGrp="1"/>
          </p:cNvSpPr>
          <p:nvPr>
            <p:ph type="title"/>
          </p:nvPr>
        </p:nvSpPr>
        <p:spPr/>
        <p:txBody>
          <a:bodyPr/>
          <a:lstStyle/>
          <a:p>
            <a:r>
              <a:rPr lang="en-IN" dirty="0"/>
              <a:t>Risk-Based Testing (RBT)</a:t>
            </a:r>
          </a:p>
        </p:txBody>
      </p:sp>
    </p:spTree>
    <p:extLst>
      <p:ext uri="{BB962C8B-B14F-4D97-AF65-F5344CB8AC3E}">
        <p14:creationId xmlns:p14="http://schemas.microsoft.com/office/powerpoint/2010/main" val="2157252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6B1A0D-FCA0-4C3C-A6A1-EC8C62B86041}"/>
              </a:ext>
            </a:extLst>
          </p:cNvPr>
          <p:cNvSpPr>
            <a:spLocks noGrp="1"/>
          </p:cNvSpPr>
          <p:nvPr>
            <p:ph sz="quarter" idx="12"/>
          </p:nvPr>
        </p:nvSpPr>
        <p:spPr/>
        <p:txBody>
          <a:bodyPr/>
          <a:lstStyle/>
          <a:p>
            <a:r>
              <a:rPr lang="en-US" dirty="0"/>
              <a:t>Sanity Testing is done to determine if a new software version is performing well enough to accept it for a major testing effort or not. </a:t>
            </a:r>
          </a:p>
          <a:p>
            <a:r>
              <a:rPr lang="en-US" dirty="0"/>
              <a:t>If an application is crashing for the initial use then the system is not stable enough for further testing. Hence a build or an application is assigned to fix it.</a:t>
            </a:r>
            <a:endParaRPr lang="en-IN" dirty="0"/>
          </a:p>
        </p:txBody>
      </p:sp>
      <p:sp>
        <p:nvSpPr>
          <p:cNvPr id="3" name="Title 2">
            <a:extLst>
              <a:ext uri="{FF2B5EF4-FFF2-40B4-BE49-F238E27FC236}">
                <a16:creationId xmlns:a16="http://schemas.microsoft.com/office/drawing/2014/main" id="{FA6962A8-A611-4206-B17D-0E7A10DB0B1F}"/>
              </a:ext>
            </a:extLst>
          </p:cNvPr>
          <p:cNvSpPr>
            <a:spLocks noGrp="1"/>
          </p:cNvSpPr>
          <p:nvPr>
            <p:ph type="title"/>
          </p:nvPr>
        </p:nvSpPr>
        <p:spPr/>
        <p:txBody>
          <a:bodyPr/>
          <a:lstStyle/>
          <a:p>
            <a:r>
              <a:rPr lang="en-IN" dirty="0"/>
              <a:t>Sanity Testing</a:t>
            </a:r>
          </a:p>
        </p:txBody>
      </p:sp>
    </p:spTree>
    <p:extLst>
      <p:ext uri="{BB962C8B-B14F-4D97-AF65-F5344CB8AC3E}">
        <p14:creationId xmlns:p14="http://schemas.microsoft.com/office/powerpoint/2010/main" val="172937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D8C50E-36B2-4ACC-BBE8-5D499B8711CD}"/>
              </a:ext>
            </a:extLst>
          </p:cNvPr>
          <p:cNvSpPr>
            <a:spLocks noGrp="1"/>
          </p:cNvSpPr>
          <p:nvPr>
            <p:ph sz="quarter" idx="12"/>
          </p:nvPr>
        </p:nvSpPr>
        <p:spPr/>
        <p:txBody>
          <a:bodyPr>
            <a:normAutofit fontScale="92500"/>
          </a:bodyPr>
          <a:lstStyle/>
          <a:p>
            <a:r>
              <a:rPr lang="en-US" dirty="0"/>
              <a:t>It is a type of testing performed by a special team of testers. A system can be penetrated by any hacking way.</a:t>
            </a:r>
          </a:p>
          <a:p>
            <a:r>
              <a:rPr lang="en-US" dirty="0"/>
              <a:t>Security Testing is done to check how the software or application or website is secure from internal and external threats. </a:t>
            </a:r>
          </a:p>
          <a:p>
            <a:r>
              <a:rPr lang="en-US" dirty="0"/>
              <a:t>This testing includes how much software is secure from the malicious program, viruses and how secure and strong the authorization and authentication processes are.</a:t>
            </a:r>
          </a:p>
          <a:p>
            <a:r>
              <a:rPr lang="en-US" dirty="0"/>
              <a:t>It also checks how software behaves for any hackers attack and malicious programs and how software is maintained for data security after such a hacker attack.</a:t>
            </a:r>
            <a:endParaRPr lang="en-IN" dirty="0"/>
          </a:p>
        </p:txBody>
      </p:sp>
      <p:sp>
        <p:nvSpPr>
          <p:cNvPr id="3" name="Title 2">
            <a:extLst>
              <a:ext uri="{FF2B5EF4-FFF2-40B4-BE49-F238E27FC236}">
                <a16:creationId xmlns:a16="http://schemas.microsoft.com/office/drawing/2014/main" id="{3E469038-DAA7-4A4A-A083-38517656669A}"/>
              </a:ext>
            </a:extLst>
          </p:cNvPr>
          <p:cNvSpPr>
            <a:spLocks noGrp="1"/>
          </p:cNvSpPr>
          <p:nvPr>
            <p:ph type="title"/>
          </p:nvPr>
        </p:nvSpPr>
        <p:spPr/>
        <p:txBody>
          <a:bodyPr/>
          <a:lstStyle/>
          <a:p>
            <a:r>
              <a:rPr lang="en-IN" dirty="0"/>
              <a:t>Security Testing</a:t>
            </a:r>
          </a:p>
        </p:txBody>
      </p:sp>
    </p:spTree>
    <p:extLst>
      <p:ext uri="{BB962C8B-B14F-4D97-AF65-F5344CB8AC3E}">
        <p14:creationId xmlns:p14="http://schemas.microsoft.com/office/powerpoint/2010/main" val="4472206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68FCBF-F40C-488A-BCA0-500BE36BEC64}"/>
              </a:ext>
            </a:extLst>
          </p:cNvPr>
          <p:cNvSpPr>
            <a:spLocks noGrp="1"/>
          </p:cNvSpPr>
          <p:nvPr>
            <p:ph sz="quarter" idx="12"/>
          </p:nvPr>
        </p:nvSpPr>
        <p:spPr>
          <a:xfrm>
            <a:off x="457201" y="1381124"/>
            <a:ext cx="8228012" cy="5306753"/>
          </a:xfrm>
        </p:spPr>
        <p:txBody>
          <a:bodyPr>
            <a:normAutofit fontScale="92500" lnSpcReduction="10000"/>
          </a:bodyPr>
          <a:lstStyle/>
          <a:p>
            <a:r>
              <a:rPr lang="en-US" dirty="0"/>
              <a:t>Whenever a new build is provided by the development team then the Software Testing team validates the build and ensures that no major issue exists.</a:t>
            </a:r>
          </a:p>
          <a:p>
            <a:r>
              <a:rPr lang="en-US" dirty="0"/>
              <a:t>The testing team ensures that the build is stable and a detailed level of testing is carried out further. </a:t>
            </a:r>
          </a:p>
          <a:p>
            <a:r>
              <a:rPr lang="en-US" dirty="0"/>
              <a:t>Smoke Testing checks that no show stopper defect exists in the build which will prevent the testing team to test the application in detail.</a:t>
            </a:r>
          </a:p>
          <a:p>
            <a:r>
              <a:rPr lang="en-US" dirty="0"/>
              <a:t>If testers find that the major critical functionality is broken down at the initial stage itself then testing team can reject the build and inform accordingly to the development team.</a:t>
            </a:r>
          </a:p>
          <a:p>
            <a:r>
              <a:rPr lang="en-US" dirty="0"/>
              <a:t>Smoke Testing is carried out to a detailed level of any Functional or Regression Testing.</a:t>
            </a:r>
            <a:endParaRPr lang="en-IN" dirty="0"/>
          </a:p>
        </p:txBody>
      </p:sp>
      <p:sp>
        <p:nvSpPr>
          <p:cNvPr id="3" name="Title 2">
            <a:extLst>
              <a:ext uri="{FF2B5EF4-FFF2-40B4-BE49-F238E27FC236}">
                <a16:creationId xmlns:a16="http://schemas.microsoft.com/office/drawing/2014/main" id="{126C5B8A-F43C-4329-B6BB-20ED1EA05B87}"/>
              </a:ext>
            </a:extLst>
          </p:cNvPr>
          <p:cNvSpPr>
            <a:spLocks noGrp="1"/>
          </p:cNvSpPr>
          <p:nvPr>
            <p:ph type="title"/>
          </p:nvPr>
        </p:nvSpPr>
        <p:spPr/>
        <p:txBody>
          <a:bodyPr/>
          <a:lstStyle/>
          <a:p>
            <a:r>
              <a:rPr lang="en-IN" dirty="0"/>
              <a:t>Smoke Testing</a:t>
            </a:r>
          </a:p>
        </p:txBody>
      </p:sp>
    </p:spTree>
    <p:extLst>
      <p:ext uri="{BB962C8B-B14F-4D97-AF65-F5344CB8AC3E}">
        <p14:creationId xmlns:p14="http://schemas.microsoft.com/office/powerpoint/2010/main" val="1176786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89F92C-18D4-4B79-B769-61841BCC8734}"/>
              </a:ext>
            </a:extLst>
          </p:cNvPr>
          <p:cNvSpPr>
            <a:spLocks noGrp="1"/>
          </p:cNvSpPr>
          <p:nvPr>
            <p:ph sz="quarter" idx="12"/>
          </p:nvPr>
        </p:nvSpPr>
        <p:spPr/>
        <p:txBody>
          <a:bodyPr>
            <a:normAutofit fontScale="92500" lnSpcReduction="20000"/>
          </a:bodyPr>
          <a:lstStyle/>
          <a:p>
            <a:r>
              <a:rPr lang="en-US" dirty="0"/>
              <a:t>Static Testing is a type of testing which is executed without any code. </a:t>
            </a:r>
          </a:p>
          <a:p>
            <a:r>
              <a:rPr lang="en-US" dirty="0"/>
              <a:t>The execution is performed on the documentation during the testing phase.</a:t>
            </a:r>
          </a:p>
          <a:p>
            <a:r>
              <a:rPr lang="en-US" dirty="0"/>
              <a:t>It involves reviews, walkthrough, and inspection of the deliverables of the project. </a:t>
            </a:r>
          </a:p>
          <a:p>
            <a:r>
              <a:rPr lang="en-US" dirty="0"/>
              <a:t>Static Testing does not execute the code instead of the code syntax, naming conventions are checked.</a:t>
            </a:r>
          </a:p>
          <a:p>
            <a:r>
              <a:rPr lang="en-US" dirty="0"/>
              <a:t>Static Testing is also applicable for test cases, test plan, design document. </a:t>
            </a:r>
          </a:p>
          <a:p>
            <a:r>
              <a:rPr lang="en-US" dirty="0"/>
              <a:t>It is necessary to perform static testing by the testing team as the defects identified during this type of testing are cost-effective from the project perspective.</a:t>
            </a:r>
            <a:endParaRPr lang="en-IN" dirty="0"/>
          </a:p>
        </p:txBody>
      </p:sp>
      <p:sp>
        <p:nvSpPr>
          <p:cNvPr id="3" name="Title 2">
            <a:extLst>
              <a:ext uri="{FF2B5EF4-FFF2-40B4-BE49-F238E27FC236}">
                <a16:creationId xmlns:a16="http://schemas.microsoft.com/office/drawing/2014/main" id="{1C05E7C8-329F-48B5-A0BB-C6E91BCC572D}"/>
              </a:ext>
            </a:extLst>
          </p:cNvPr>
          <p:cNvSpPr>
            <a:spLocks noGrp="1"/>
          </p:cNvSpPr>
          <p:nvPr>
            <p:ph type="title"/>
          </p:nvPr>
        </p:nvSpPr>
        <p:spPr/>
        <p:txBody>
          <a:bodyPr/>
          <a:lstStyle/>
          <a:p>
            <a:r>
              <a:rPr lang="en-IN" dirty="0"/>
              <a:t> Static Testing</a:t>
            </a:r>
          </a:p>
        </p:txBody>
      </p:sp>
    </p:spTree>
    <p:extLst>
      <p:ext uri="{BB962C8B-B14F-4D97-AF65-F5344CB8AC3E}">
        <p14:creationId xmlns:p14="http://schemas.microsoft.com/office/powerpoint/2010/main" val="3531284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C1896B-291C-49E3-9B6D-0F06144D035C}"/>
              </a:ext>
            </a:extLst>
          </p:cNvPr>
          <p:cNvSpPr>
            <a:spLocks noGrp="1"/>
          </p:cNvSpPr>
          <p:nvPr>
            <p:ph sz="quarter" idx="12"/>
          </p:nvPr>
        </p:nvSpPr>
        <p:spPr/>
        <p:txBody>
          <a:bodyPr/>
          <a:lstStyle/>
          <a:p>
            <a:r>
              <a:rPr lang="en-US" dirty="0"/>
              <a:t>This testing is done when a system is stressed beyond its specifications in order to check how and when it fails. </a:t>
            </a:r>
          </a:p>
          <a:p>
            <a:r>
              <a:rPr lang="en-US" dirty="0"/>
              <a:t>This is performed under heavy load like putting large number beyond storage capacity, complex database queries, continuous input to the system or database load.</a:t>
            </a:r>
            <a:endParaRPr lang="en-IN" dirty="0"/>
          </a:p>
        </p:txBody>
      </p:sp>
      <p:sp>
        <p:nvSpPr>
          <p:cNvPr id="3" name="Title 2">
            <a:extLst>
              <a:ext uri="{FF2B5EF4-FFF2-40B4-BE49-F238E27FC236}">
                <a16:creationId xmlns:a16="http://schemas.microsoft.com/office/drawing/2014/main" id="{2162CCDD-5094-4956-9D1A-69202C00953D}"/>
              </a:ext>
            </a:extLst>
          </p:cNvPr>
          <p:cNvSpPr>
            <a:spLocks noGrp="1"/>
          </p:cNvSpPr>
          <p:nvPr>
            <p:ph type="title"/>
          </p:nvPr>
        </p:nvSpPr>
        <p:spPr/>
        <p:txBody>
          <a:bodyPr/>
          <a:lstStyle/>
          <a:p>
            <a:r>
              <a:rPr lang="en-IN" dirty="0"/>
              <a:t>Stress Testing</a:t>
            </a:r>
          </a:p>
        </p:txBody>
      </p:sp>
    </p:spTree>
    <p:extLst>
      <p:ext uri="{BB962C8B-B14F-4D97-AF65-F5344CB8AC3E}">
        <p14:creationId xmlns:p14="http://schemas.microsoft.com/office/powerpoint/2010/main" val="3766107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38CA99-CB1D-4850-BDA3-06CF7C9AC37F}"/>
              </a:ext>
            </a:extLst>
          </p:cNvPr>
          <p:cNvSpPr>
            <a:spLocks noGrp="1"/>
          </p:cNvSpPr>
          <p:nvPr>
            <p:ph sz="quarter" idx="12"/>
          </p:nvPr>
        </p:nvSpPr>
        <p:spPr/>
        <p:txBody>
          <a:bodyPr/>
          <a:lstStyle/>
          <a:p>
            <a:r>
              <a:rPr lang="en-US" dirty="0"/>
              <a:t>Under System Testing technique, the entire system is tested as per the requirements. </a:t>
            </a:r>
          </a:p>
          <a:p>
            <a:r>
              <a:rPr lang="en-US" dirty="0"/>
              <a:t>It is a Black-box type Testing that is based on overall requirement specifications and covers all the combined parts of a system.</a:t>
            </a:r>
            <a:endParaRPr lang="en-IN" dirty="0"/>
          </a:p>
        </p:txBody>
      </p:sp>
      <p:sp>
        <p:nvSpPr>
          <p:cNvPr id="3" name="Title 2">
            <a:extLst>
              <a:ext uri="{FF2B5EF4-FFF2-40B4-BE49-F238E27FC236}">
                <a16:creationId xmlns:a16="http://schemas.microsoft.com/office/drawing/2014/main" id="{15F559C3-698D-4077-B7EF-1213AC154B16}"/>
              </a:ext>
            </a:extLst>
          </p:cNvPr>
          <p:cNvSpPr>
            <a:spLocks noGrp="1"/>
          </p:cNvSpPr>
          <p:nvPr>
            <p:ph type="title"/>
          </p:nvPr>
        </p:nvSpPr>
        <p:spPr/>
        <p:txBody>
          <a:bodyPr/>
          <a:lstStyle/>
          <a:p>
            <a:r>
              <a:rPr lang="en-IN" dirty="0"/>
              <a:t>System Testing</a:t>
            </a:r>
          </a:p>
        </p:txBody>
      </p:sp>
    </p:spTree>
    <p:extLst>
      <p:ext uri="{BB962C8B-B14F-4D97-AF65-F5344CB8AC3E}">
        <p14:creationId xmlns:p14="http://schemas.microsoft.com/office/powerpoint/2010/main" val="944170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3DC901-133F-4DAD-9839-502EF656E680}"/>
              </a:ext>
            </a:extLst>
          </p:cNvPr>
          <p:cNvSpPr>
            <a:spLocks noGrp="1"/>
          </p:cNvSpPr>
          <p:nvPr>
            <p:ph sz="quarter" idx="12"/>
          </p:nvPr>
        </p:nvSpPr>
        <p:spPr/>
        <p:txBody>
          <a:bodyPr/>
          <a:lstStyle/>
          <a:p>
            <a:r>
              <a:rPr lang="en-US" dirty="0"/>
              <a:t>Testing of an individual software component or module is termed as Unit Testing. </a:t>
            </a:r>
          </a:p>
          <a:p>
            <a:r>
              <a:rPr lang="en-US" dirty="0"/>
              <a:t>It is typically done by the programmer and not by testers, as it requires detailed knowledge of the internal program design and code. </a:t>
            </a:r>
          </a:p>
          <a:p>
            <a:r>
              <a:rPr lang="en-US" dirty="0"/>
              <a:t>It may also require developing test driver modules or test harnesses.</a:t>
            </a:r>
            <a:endParaRPr lang="en-IN" dirty="0"/>
          </a:p>
        </p:txBody>
      </p:sp>
      <p:sp>
        <p:nvSpPr>
          <p:cNvPr id="3" name="Title 2">
            <a:extLst>
              <a:ext uri="{FF2B5EF4-FFF2-40B4-BE49-F238E27FC236}">
                <a16:creationId xmlns:a16="http://schemas.microsoft.com/office/drawing/2014/main" id="{6D084371-D683-47FB-9B91-8C9D30EC0D6B}"/>
              </a:ext>
            </a:extLst>
          </p:cNvPr>
          <p:cNvSpPr>
            <a:spLocks noGrp="1"/>
          </p:cNvSpPr>
          <p:nvPr>
            <p:ph type="title"/>
          </p:nvPr>
        </p:nvSpPr>
        <p:spPr/>
        <p:txBody>
          <a:bodyPr/>
          <a:lstStyle/>
          <a:p>
            <a:r>
              <a:rPr lang="en-IN" dirty="0"/>
              <a:t>Unit Testing</a:t>
            </a:r>
          </a:p>
        </p:txBody>
      </p:sp>
    </p:spTree>
    <p:extLst>
      <p:ext uri="{BB962C8B-B14F-4D97-AF65-F5344CB8AC3E}">
        <p14:creationId xmlns:p14="http://schemas.microsoft.com/office/powerpoint/2010/main" val="1213223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EBAB9D-346B-406E-A127-C74D541C9F48}"/>
              </a:ext>
            </a:extLst>
          </p:cNvPr>
          <p:cNvSpPr>
            <a:spLocks noGrp="1"/>
          </p:cNvSpPr>
          <p:nvPr>
            <p:ph sz="quarter" idx="12"/>
          </p:nvPr>
        </p:nvSpPr>
        <p:spPr/>
        <p:txBody>
          <a:bodyPr/>
          <a:lstStyle/>
          <a:p>
            <a:r>
              <a:rPr lang="en-US" dirty="0"/>
              <a:t>Under Usability Testing, User-friendliness check is done. </a:t>
            </a:r>
          </a:p>
          <a:p>
            <a:r>
              <a:rPr lang="en-US" dirty="0"/>
              <a:t>The application flow is tested to know if a new user can understand the application easily or not, Proper help documented if a user gets stuck at any point.</a:t>
            </a:r>
          </a:p>
          <a:p>
            <a:r>
              <a:rPr lang="en-US" dirty="0"/>
              <a:t> Basically, system navigation is checked in this testing.</a:t>
            </a:r>
            <a:endParaRPr lang="en-IN" dirty="0"/>
          </a:p>
        </p:txBody>
      </p:sp>
      <p:sp>
        <p:nvSpPr>
          <p:cNvPr id="3" name="Title 2">
            <a:extLst>
              <a:ext uri="{FF2B5EF4-FFF2-40B4-BE49-F238E27FC236}">
                <a16:creationId xmlns:a16="http://schemas.microsoft.com/office/drawing/2014/main" id="{F6D0D5D6-DBCB-4A52-B23B-0F688C975484}"/>
              </a:ext>
            </a:extLst>
          </p:cNvPr>
          <p:cNvSpPr>
            <a:spLocks noGrp="1"/>
          </p:cNvSpPr>
          <p:nvPr>
            <p:ph type="title"/>
          </p:nvPr>
        </p:nvSpPr>
        <p:spPr/>
        <p:txBody>
          <a:bodyPr/>
          <a:lstStyle/>
          <a:p>
            <a:r>
              <a:rPr lang="en-IN" dirty="0"/>
              <a:t>Usability Testing</a:t>
            </a:r>
          </a:p>
        </p:txBody>
      </p:sp>
    </p:spTree>
    <p:extLst>
      <p:ext uri="{BB962C8B-B14F-4D97-AF65-F5344CB8AC3E}">
        <p14:creationId xmlns:p14="http://schemas.microsoft.com/office/powerpoint/2010/main" val="270209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Does Software Have Bugs?</a:t>
            </a:r>
          </a:p>
        </p:txBody>
      </p:sp>
      <p:pic>
        <p:nvPicPr>
          <p:cNvPr id="2050" name="Picture 2" descr="Software Have Bugs">
            <a:extLst>
              <a:ext uri="{FF2B5EF4-FFF2-40B4-BE49-F238E27FC236}">
                <a16:creationId xmlns:a16="http://schemas.microsoft.com/office/drawing/2014/main" id="{3F841A78-1513-44D2-A653-AFE705969F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840"/>
          <a:stretch/>
        </p:blipFill>
        <p:spPr bwMode="auto">
          <a:xfrm>
            <a:off x="444623" y="1685185"/>
            <a:ext cx="8238084" cy="418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519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1D14B8-687F-41B8-8F3D-9C1C1BE4DDD1}"/>
              </a:ext>
            </a:extLst>
          </p:cNvPr>
          <p:cNvSpPr>
            <a:spLocks noGrp="1"/>
          </p:cNvSpPr>
          <p:nvPr>
            <p:ph sz="quarter" idx="12"/>
          </p:nvPr>
        </p:nvSpPr>
        <p:spPr/>
        <p:txBody>
          <a:bodyPr/>
          <a:lstStyle/>
          <a:p>
            <a:r>
              <a:rPr lang="en-US" dirty="0"/>
              <a:t>The testing which involves identifying weakness in the software, hardware and the network is known as Vulnerability Testing. </a:t>
            </a:r>
          </a:p>
          <a:p>
            <a:r>
              <a:rPr lang="en-US" dirty="0"/>
              <a:t>Malicious programs, the hacker can take control of the system, if it is vulnerable to such kind of attacks, viruses, and worms.</a:t>
            </a:r>
          </a:p>
          <a:p>
            <a:r>
              <a:rPr lang="en-US" dirty="0"/>
              <a:t>So it is necessary to check if those systems undergo Vulnerability Testing before production. </a:t>
            </a:r>
          </a:p>
          <a:p>
            <a:r>
              <a:rPr lang="en-US" dirty="0"/>
              <a:t>It may identify critical defects, flaws in the security.</a:t>
            </a:r>
            <a:endParaRPr lang="en-IN" dirty="0"/>
          </a:p>
        </p:txBody>
      </p:sp>
      <p:sp>
        <p:nvSpPr>
          <p:cNvPr id="3" name="Title 2">
            <a:extLst>
              <a:ext uri="{FF2B5EF4-FFF2-40B4-BE49-F238E27FC236}">
                <a16:creationId xmlns:a16="http://schemas.microsoft.com/office/drawing/2014/main" id="{85647D5A-7ABE-49AB-89D5-F2BFC34686DF}"/>
              </a:ext>
            </a:extLst>
          </p:cNvPr>
          <p:cNvSpPr>
            <a:spLocks noGrp="1"/>
          </p:cNvSpPr>
          <p:nvPr>
            <p:ph type="title"/>
          </p:nvPr>
        </p:nvSpPr>
        <p:spPr/>
        <p:txBody>
          <a:bodyPr/>
          <a:lstStyle/>
          <a:p>
            <a:r>
              <a:rPr lang="en-IN" dirty="0"/>
              <a:t> Vulnerability Testing</a:t>
            </a:r>
          </a:p>
        </p:txBody>
      </p:sp>
    </p:spTree>
    <p:extLst>
      <p:ext uri="{BB962C8B-B14F-4D97-AF65-F5344CB8AC3E}">
        <p14:creationId xmlns:p14="http://schemas.microsoft.com/office/powerpoint/2010/main" val="1346927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4287B1-A052-46E2-812B-682700E85890}"/>
              </a:ext>
            </a:extLst>
          </p:cNvPr>
          <p:cNvSpPr>
            <a:spLocks noGrp="1"/>
          </p:cNvSpPr>
          <p:nvPr>
            <p:ph sz="quarter" idx="12"/>
          </p:nvPr>
        </p:nvSpPr>
        <p:spPr/>
        <p:txBody>
          <a:bodyPr/>
          <a:lstStyle/>
          <a:p>
            <a:r>
              <a:rPr lang="en-US" dirty="0"/>
              <a:t>Volume Testing is a type of Non-Functional Testing performed by the Performance Testing team.</a:t>
            </a:r>
          </a:p>
          <a:p>
            <a:r>
              <a:rPr lang="en-US" dirty="0"/>
              <a:t>The software or application undergoes a huge amount of data and Volume Testing checks the system behavior and response time of the application when the system came across such a high volume of data.</a:t>
            </a:r>
          </a:p>
          <a:p>
            <a:r>
              <a:rPr lang="en-US" dirty="0"/>
              <a:t>This high volume of data may impact the system’s performance and speed of the processing time.</a:t>
            </a:r>
            <a:endParaRPr lang="en-IN" dirty="0"/>
          </a:p>
        </p:txBody>
      </p:sp>
      <p:sp>
        <p:nvSpPr>
          <p:cNvPr id="3" name="Title 2">
            <a:extLst>
              <a:ext uri="{FF2B5EF4-FFF2-40B4-BE49-F238E27FC236}">
                <a16:creationId xmlns:a16="http://schemas.microsoft.com/office/drawing/2014/main" id="{EE95804F-B460-4630-924B-C373F35B8CF4}"/>
              </a:ext>
            </a:extLst>
          </p:cNvPr>
          <p:cNvSpPr>
            <a:spLocks noGrp="1"/>
          </p:cNvSpPr>
          <p:nvPr>
            <p:ph type="title"/>
          </p:nvPr>
        </p:nvSpPr>
        <p:spPr/>
        <p:txBody>
          <a:bodyPr/>
          <a:lstStyle/>
          <a:p>
            <a:r>
              <a:rPr lang="en-IN" dirty="0"/>
              <a:t>Volume Testing</a:t>
            </a:r>
          </a:p>
        </p:txBody>
      </p:sp>
    </p:spTree>
    <p:extLst>
      <p:ext uri="{BB962C8B-B14F-4D97-AF65-F5344CB8AC3E}">
        <p14:creationId xmlns:p14="http://schemas.microsoft.com/office/powerpoint/2010/main" val="2423593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19A337-629A-4E97-AD1E-14EABE06DEE4}"/>
              </a:ext>
            </a:extLst>
          </p:cNvPr>
          <p:cNvSpPr>
            <a:spLocks noGrp="1"/>
          </p:cNvSpPr>
          <p:nvPr>
            <p:ph sz="quarter" idx="12"/>
          </p:nvPr>
        </p:nvSpPr>
        <p:spPr/>
        <p:txBody>
          <a:bodyPr/>
          <a:lstStyle/>
          <a:p>
            <a:r>
              <a:rPr lang="en-US" dirty="0"/>
              <a:t>White Box Testing is based on the knowledge about the internal logic of an application's code.</a:t>
            </a:r>
          </a:p>
          <a:p>
            <a:r>
              <a:rPr lang="en-US" dirty="0"/>
              <a:t>It is also known as Glass box Testing. Internal software and code working should be known for performing this type of testing. </a:t>
            </a:r>
          </a:p>
          <a:p>
            <a:r>
              <a:rPr lang="en-US" dirty="0"/>
              <a:t>Under these tests are based on the coverage of code statements, branches, paths, conditions, etc.</a:t>
            </a:r>
            <a:endParaRPr lang="en-IN" dirty="0"/>
          </a:p>
        </p:txBody>
      </p:sp>
      <p:sp>
        <p:nvSpPr>
          <p:cNvPr id="3" name="Title 2">
            <a:extLst>
              <a:ext uri="{FF2B5EF4-FFF2-40B4-BE49-F238E27FC236}">
                <a16:creationId xmlns:a16="http://schemas.microsoft.com/office/drawing/2014/main" id="{3F76A2CC-88C0-4BD4-96ED-DE907AEBDE72}"/>
              </a:ext>
            </a:extLst>
          </p:cNvPr>
          <p:cNvSpPr>
            <a:spLocks noGrp="1"/>
          </p:cNvSpPr>
          <p:nvPr>
            <p:ph type="title"/>
          </p:nvPr>
        </p:nvSpPr>
        <p:spPr/>
        <p:txBody>
          <a:bodyPr/>
          <a:lstStyle/>
          <a:p>
            <a:r>
              <a:rPr lang="en-IN" dirty="0"/>
              <a:t>White Box Testing</a:t>
            </a:r>
          </a:p>
        </p:txBody>
      </p:sp>
    </p:spTree>
    <p:extLst>
      <p:ext uri="{BB962C8B-B14F-4D97-AF65-F5344CB8AC3E}">
        <p14:creationId xmlns:p14="http://schemas.microsoft.com/office/powerpoint/2010/main" val="2498188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Difference between Test Plan and Test Strategy">
            <a:extLst>
              <a:ext uri="{FF2B5EF4-FFF2-40B4-BE49-F238E27FC236}">
                <a16:creationId xmlns:a16="http://schemas.microsoft.com/office/drawing/2014/main" id="{F812B2C6-FCA4-43A3-ADAD-C52A6DD32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383" y="1433512"/>
            <a:ext cx="762000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677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331B3-2E26-4753-B760-877C8F90C943}"/>
              </a:ext>
            </a:extLst>
          </p:cNvPr>
          <p:cNvSpPr>
            <a:spLocks noGrp="1"/>
          </p:cNvSpPr>
          <p:nvPr>
            <p:ph sz="quarter" idx="12"/>
          </p:nvPr>
        </p:nvSpPr>
        <p:spPr/>
        <p:txBody>
          <a:bodyPr/>
          <a:lstStyle/>
          <a:p>
            <a:r>
              <a:rPr lang="en-US" dirty="0"/>
              <a:t>Test Planning is the most important phase of Software testing life cycle where all testing strategy is defined.</a:t>
            </a:r>
          </a:p>
          <a:p>
            <a:r>
              <a:rPr lang="en-US" dirty="0"/>
              <a:t>In this phase, the Test Manager is involved to determine the effort and cost estimates for the entire project. </a:t>
            </a:r>
          </a:p>
          <a:p>
            <a:r>
              <a:rPr lang="en-US" dirty="0"/>
              <a:t>It defines the objective &amp; scope of the project.</a:t>
            </a:r>
            <a:endParaRPr lang="en-IN" dirty="0"/>
          </a:p>
        </p:txBody>
      </p:sp>
      <p:sp>
        <p:nvSpPr>
          <p:cNvPr id="3" name="Title 2">
            <a:extLst>
              <a:ext uri="{FF2B5EF4-FFF2-40B4-BE49-F238E27FC236}">
                <a16:creationId xmlns:a16="http://schemas.microsoft.com/office/drawing/2014/main" id="{FD8936D4-AFCA-4B58-B0DC-A8E37ABB95DC}"/>
              </a:ext>
            </a:extLst>
          </p:cNvPr>
          <p:cNvSpPr>
            <a:spLocks noGrp="1"/>
          </p:cNvSpPr>
          <p:nvPr>
            <p:ph type="title"/>
          </p:nvPr>
        </p:nvSpPr>
        <p:spPr/>
        <p:txBody>
          <a:bodyPr/>
          <a:lstStyle/>
          <a:p>
            <a:r>
              <a:rPr lang="en-IN" dirty="0"/>
              <a:t>Test Planning</a:t>
            </a:r>
          </a:p>
        </p:txBody>
      </p:sp>
    </p:spTree>
    <p:extLst>
      <p:ext uri="{BB962C8B-B14F-4D97-AF65-F5344CB8AC3E}">
        <p14:creationId xmlns:p14="http://schemas.microsoft.com/office/powerpoint/2010/main" val="7224535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B331B3-2E26-4753-B760-877C8F90C943}"/>
              </a:ext>
            </a:extLst>
          </p:cNvPr>
          <p:cNvSpPr>
            <a:spLocks noGrp="1"/>
          </p:cNvSpPr>
          <p:nvPr>
            <p:ph sz="quarter" idx="12"/>
          </p:nvPr>
        </p:nvSpPr>
        <p:spPr/>
        <p:txBody>
          <a:bodyPr>
            <a:normAutofit/>
          </a:bodyPr>
          <a:lstStyle/>
          <a:p>
            <a:r>
              <a:rPr lang="en-US" dirty="0"/>
              <a:t>Test plan is one of the most important steps in software testing life cycle. The steps involved in writing a test plan include :</a:t>
            </a:r>
          </a:p>
          <a:p>
            <a:pPr lvl="1"/>
            <a:r>
              <a:rPr lang="en-US" dirty="0"/>
              <a:t>Analyze the product</a:t>
            </a:r>
          </a:p>
          <a:p>
            <a:pPr lvl="1"/>
            <a:r>
              <a:rPr lang="en-US" dirty="0"/>
              <a:t>Design Test Strategy</a:t>
            </a:r>
          </a:p>
          <a:p>
            <a:pPr lvl="1"/>
            <a:r>
              <a:rPr lang="en-US" dirty="0"/>
              <a:t>Define Test Objectives</a:t>
            </a:r>
          </a:p>
          <a:p>
            <a:pPr lvl="1"/>
            <a:r>
              <a:rPr lang="en-US" dirty="0"/>
              <a:t>Define Test Criteria</a:t>
            </a:r>
          </a:p>
          <a:p>
            <a:pPr lvl="1"/>
            <a:r>
              <a:rPr lang="en-US" dirty="0"/>
              <a:t>Resource Planning</a:t>
            </a:r>
          </a:p>
          <a:p>
            <a:pPr lvl="1"/>
            <a:r>
              <a:rPr lang="en-US" dirty="0"/>
              <a:t>Plan Test Environment</a:t>
            </a:r>
          </a:p>
          <a:p>
            <a:pPr lvl="1"/>
            <a:r>
              <a:rPr lang="en-US" dirty="0"/>
              <a:t>Schedule &amp; Estimation</a:t>
            </a:r>
          </a:p>
          <a:p>
            <a:pPr lvl="1"/>
            <a:r>
              <a:rPr lang="en-US" dirty="0"/>
              <a:t>Determine Test Deliverable.</a:t>
            </a:r>
            <a:endParaRPr lang="en-IN" dirty="0"/>
          </a:p>
        </p:txBody>
      </p:sp>
      <p:sp>
        <p:nvSpPr>
          <p:cNvPr id="3" name="Title 2">
            <a:extLst>
              <a:ext uri="{FF2B5EF4-FFF2-40B4-BE49-F238E27FC236}">
                <a16:creationId xmlns:a16="http://schemas.microsoft.com/office/drawing/2014/main" id="{FD8936D4-AFCA-4B58-B0DC-A8E37ABB95DC}"/>
              </a:ext>
            </a:extLst>
          </p:cNvPr>
          <p:cNvSpPr>
            <a:spLocks noGrp="1"/>
          </p:cNvSpPr>
          <p:nvPr>
            <p:ph type="title"/>
          </p:nvPr>
        </p:nvSpPr>
        <p:spPr/>
        <p:txBody>
          <a:bodyPr/>
          <a:lstStyle/>
          <a:p>
            <a:r>
              <a:rPr lang="en-IN" dirty="0"/>
              <a:t>Test Planning</a:t>
            </a:r>
          </a:p>
        </p:txBody>
      </p:sp>
    </p:spTree>
    <p:extLst>
      <p:ext uri="{BB962C8B-B14F-4D97-AF65-F5344CB8AC3E}">
        <p14:creationId xmlns:p14="http://schemas.microsoft.com/office/powerpoint/2010/main" val="42900629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936D4-AFCA-4B58-B0DC-A8E37ABB95DC}"/>
              </a:ext>
            </a:extLst>
          </p:cNvPr>
          <p:cNvSpPr>
            <a:spLocks noGrp="1"/>
          </p:cNvSpPr>
          <p:nvPr>
            <p:ph type="title"/>
          </p:nvPr>
        </p:nvSpPr>
        <p:spPr/>
        <p:txBody>
          <a:bodyPr/>
          <a:lstStyle/>
          <a:p>
            <a:r>
              <a:rPr lang="en-IN" dirty="0"/>
              <a:t>Test Planning</a:t>
            </a:r>
          </a:p>
        </p:txBody>
      </p:sp>
      <p:pic>
        <p:nvPicPr>
          <p:cNvPr id="22530" name="Picture 2" descr="test planning-software-testing-life-cycle - edureka">
            <a:extLst>
              <a:ext uri="{FF2B5EF4-FFF2-40B4-BE49-F238E27FC236}">
                <a16:creationId xmlns:a16="http://schemas.microsoft.com/office/drawing/2014/main" id="{FBA81353-A3D4-4F39-B8FF-F8C26C59F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2209800"/>
            <a:ext cx="9144000" cy="310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4458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Test Planning</a:t>
            </a:r>
          </a:p>
        </p:txBody>
      </p:sp>
      <p:sp>
        <p:nvSpPr>
          <p:cNvPr id="35843" name="Rectangle 3"/>
          <p:cNvSpPr>
            <a:spLocks noGrp="1" noChangeArrowheads="1"/>
          </p:cNvSpPr>
          <p:nvPr>
            <p:ph type="body" idx="4294967295"/>
          </p:nvPr>
        </p:nvSpPr>
        <p:spPr>
          <a:xfrm>
            <a:off x="609600" y="1676400"/>
            <a:ext cx="8305800" cy="4114800"/>
          </a:xfrm>
          <a:prstGeom prst="rect">
            <a:avLst/>
          </a:prstGeom>
        </p:spPr>
        <p:txBody>
          <a:bodyPr/>
          <a:lstStyle/>
          <a:p>
            <a:r>
              <a:rPr lang="en-US" altLang="en-US"/>
              <a:t>The Test Plan – defines the scope of the work to be performed</a:t>
            </a:r>
          </a:p>
          <a:p>
            <a:r>
              <a:rPr lang="en-US" altLang="en-US"/>
              <a:t>The Test Procedure – a container document that holds all of the individual tests (test scripts) that are to be executed</a:t>
            </a:r>
          </a:p>
          <a:p>
            <a:r>
              <a:rPr lang="en-US" altLang="en-US"/>
              <a:t>The Test Report – documents what occurred when the test scripts were run </a:t>
            </a:r>
          </a:p>
        </p:txBody>
      </p:sp>
    </p:spTree>
    <p:extLst>
      <p:ext uri="{BB962C8B-B14F-4D97-AF65-F5344CB8AC3E}">
        <p14:creationId xmlns:p14="http://schemas.microsoft.com/office/powerpoint/2010/main" val="14403375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Test Plan</a:t>
            </a:r>
          </a:p>
        </p:txBody>
      </p:sp>
      <p:sp>
        <p:nvSpPr>
          <p:cNvPr id="36867" name="Rectangle 3"/>
          <p:cNvSpPr>
            <a:spLocks noGrp="1" noChangeArrowheads="1"/>
          </p:cNvSpPr>
          <p:nvPr>
            <p:ph type="body" idx="4294967295"/>
          </p:nvPr>
        </p:nvSpPr>
        <p:spPr>
          <a:xfrm>
            <a:off x="685800" y="1524000"/>
            <a:ext cx="8153400" cy="4572000"/>
          </a:xfrm>
          <a:prstGeom prst="rect">
            <a:avLst/>
          </a:prstGeom>
        </p:spPr>
        <p:txBody>
          <a:bodyPr/>
          <a:lstStyle/>
          <a:p>
            <a:pPr>
              <a:lnSpc>
                <a:spcPct val="90000"/>
              </a:lnSpc>
            </a:pPr>
            <a:r>
              <a:rPr lang="en-US" altLang="en-US"/>
              <a:t>Questions to be answered:</a:t>
            </a:r>
          </a:p>
          <a:p>
            <a:pPr lvl="1">
              <a:lnSpc>
                <a:spcPct val="90000"/>
              </a:lnSpc>
            </a:pPr>
            <a:r>
              <a:rPr lang="en-US" altLang="en-US"/>
              <a:t>How many tests are needed?</a:t>
            </a:r>
          </a:p>
          <a:p>
            <a:pPr lvl="1">
              <a:lnSpc>
                <a:spcPct val="90000"/>
              </a:lnSpc>
            </a:pPr>
            <a:r>
              <a:rPr lang="en-US" altLang="en-US"/>
              <a:t>How long will it take to develop those tests?</a:t>
            </a:r>
          </a:p>
          <a:p>
            <a:pPr lvl="1">
              <a:lnSpc>
                <a:spcPct val="90000"/>
              </a:lnSpc>
            </a:pPr>
            <a:r>
              <a:rPr lang="en-US" altLang="en-US"/>
              <a:t>How long will it take to execute those tests?</a:t>
            </a:r>
          </a:p>
          <a:p>
            <a:pPr>
              <a:lnSpc>
                <a:spcPct val="90000"/>
              </a:lnSpc>
            </a:pPr>
            <a:r>
              <a:rPr lang="en-US" altLang="en-US"/>
              <a:t>Topics to be addressed:</a:t>
            </a:r>
          </a:p>
          <a:p>
            <a:pPr lvl="1">
              <a:lnSpc>
                <a:spcPct val="90000"/>
              </a:lnSpc>
            </a:pPr>
            <a:r>
              <a:rPr lang="en-US" altLang="en-US"/>
              <a:t>Test estimation</a:t>
            </a:r>
          </a:p>
          <a:p>
            <a:pPr lvl="1">
              <a:lnSpc>
                <a:spcPct val="90000"/>
              </a:lnSpc>
            </a:pPr>
            <a:r>
              <a:rPr lang="en-US" altLang="en-US"/>
              <a:t>Test development and informal validation</a:t>
            </a:r>
          </a:p>
          <a:p>
            <a:pPr lvl="1">
              <a:lnSpc>
                <a:spcPct val="90000"/>
              </a:lnSpc>
            </a:pPr>
            <a:r>
              <a:rPr lang="en-US" altLang="en-US"/>
              <a:t>Validation readiness review and formal validation</a:t>
            </a:r>
          </a:p>
          <a:p>
            <a:pPr lvl="1">
              <a:lnSpc>
                <a:spcPct val="90000"/>
              </a:lnSpc>
            </a:pPr>
            <a:r>
              <a:rPr lang="en-US" altLang="en-US"/>
              <a:t>Test completion criteria</a:t>
            </a:r>
          </a:p>
          <a:p>
            <a:pPr>
              <a:lnSpc>
                <a:spcPct val="90000"/>
              </a:lnSpc>
            </a:pPr>
            <a:endParaRPr lang="en-US" altLang="en-US"/>
          </a:p>
        </p:txBody>
      </p:sp>
    </p:spTree>
    <p:extLst>
      <p:ext uri="{BB962C8B-B14F-4D97-AF65-F5344CB8AC3E}">
        <p14:creationId xmlns:p14="http://schemas.microsoft.com/office/powerpoint/2010/main" val="2141701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3400" y="76200"/>
            <a:ext cx="7010400" cy="1036638"/>
          </a:xfrm>
        </p:spPr>
        <p:txBody>
          <a:bodyPr/>
          <a:lstStyle/>
          <a:p>
            <a:r>
              <a:rPr lang="en-US" altLang="en-US" dirty="0"/>
              <a:t>Test Estimation</a:t>
            </a:r>
          </a:p>
        </p:txBody>
      </p:sp>
      <p:sp>
        <p:nvSpPr>
          <p:cNvPr id="37891" name="Rectangle 3"/>
          <p:cNvSpPr>
            <a:spLocks noGrp="1" noChangeArrowheads="1"/>
          </p:cNvSpPr>
          <p:nvPr>
            <p:ph type="body" idx="4294967295"/>
          </p:nvPr>
        </p:nvSpPr>
        <p:spPr>
          <a:xfrm>
            <a:off x="503208" y="1524000"/>
            <a:ext cx="8488392" cy="4724400"/>
          </a:xfrm>
          <a:prstGeom prst="rect">
            <a:avLst/>
          </a:prstGeom>
        </p:spPr>
        <p:txBody>
          <a:bodyPr/>
          <a:lstStyle/>
          <a:p>
            <a:pPr>
              <a:lnSpc>
                <a:spcPct val="90000"/>
              </a:lnSpc>
            </a:pPr>
            <a:r>
              <a:rPr lang="en-US" altLang="en-US" dirty="0"/>
              <a:t>Number of test cases required is based on:</a:t>
            </a:r>
          </a:p>
          <a:p>
            <a:pPr lvl="1">
              <a:lnSpc>
                <a:spcPct val="90000"/>
              </a:lnSpc>
            </a:pPr>
            <a:r>
              <a:rPr lang="en-US" altLang="en-US" dirty="0"/>
              <a:t>Testing all functions and features in the SRS</a:t>
            </a:r>
          </a:p>
          <a:p>
            <a:pPr lvl="1">
              <a:lnSpc>
                <a:spcPct val="90000"/>
              </a:lnSpc>
            </a:pPr>
            <a:r>
              <a:rPr lang="en-US" altLang="en-US" dirty="0"/>
              <a:t>Including an appropriate number of ALAC (Act Like A Customer) tests including:</a:t>
            </a:r>
          </a:p>
          <a:p>
            <a:pPr lvl="2">
              <a:lnSpc>
                <a:spcPct val="90000"/>
              </a:lnSpc>
            </a:pPr>
            <a:r>
              <a:rPr lang="en-US" altLang="en-US" dirty="0"/>
              <a:t>Do it wrong</a:t>
            </a:r>
          </a:p>
          <a:p>
            <a:pPr lvl="2">
              <a:lnSpc>
                <a:spcPct val="90000"/>
              </a:lnSpc>
            </a:pPr>
            <a:r>
              <a:rPr lang="en-US" altLang="en-US" dirty="0"/>
              <a:t>Use wrong or illegal combination of inputs</a:t>
            </a:r>
          </a:p>
          <a:p>
            <a:pPr lvl="2">
              <a:lnSpc>
                <a:spcPct val="90000"/>
              </a:lnSpc>
            </a:pPr>
            <a:r>
              <a:rPr lang="en-US" altLang="en-US" dirty="0"/>
              <a:t>Don’t do enough</a:t>
            </a:r>
          </a:p>
          <a:p>
            <a:pPr lvl="2">
              <a:lnSpc>
                <a:spcPct val="90000"/>
              </a:lnSpc>
            </a:pPr>
            <a:r>
              <a:rPr lang="en-US" altLang="en-US" dirty="0"/>
              <a:t>Do nothing</a:t>
            </a:r>
          </a:p>
          <a:p>
            <a:pPr lvl="2">
              <a:lnSpc>
                <a:spcPct val="90000"/>
              </a:lnSpc>
            </a:pPr>
            <a:r>
              <a:rPr lang="en-US" altLang="en-US" dirty="0"/>
              <a:t>Do too much</a:t>
            </a:r>
          </a:p>
          <a:p>
            <a:pPr lvl="1">
              <a:lnSpc>
                <a:spcPct val="90000"/>
              </a:lnSpc>
            </a:pPr>
            <a:r>
              <a:rPr lang="en-US" altLang="en-US" dirty="0"/>
              <a:t>Achieving some test coverage goal</a:t>
            </a:r>
          </a:p>
          <a:p>
            <a:pPr lvl="1">
              <a:lnSpc>
                <a:spcPct val="90000"/>
              </a:lnSpc>
            </a:pPr>
            <a:r>
              <a:rPr lang="en-US" altLang="en-US" dirty="0"/>
              <a:t>Achieving a software reliability goal</a:t>
            </a:r>
          </a:p>
        </p:txBody>
      </p:sp>
    </p:spTree>
    <p:extLst>
      <p:ext uri="{BB962C8B-B14F-4D97-AF65-F5344CB8AC3E}">
        <p14:creationId xmlns:p14="http://schemas.microsoft.com/office/powerpoint/2010/main" val="543115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3523A5-6633-4923-84C7-019B7F4B368C}"/>
              </a:ext>
            </a:extLst>
          </p:cNvPr>
          <p:cNvSpPr>
            <a:spLocks noGrp="1"/>
          </p:cNvSpPr>
          <p:nvPr>
            <p:ph sz="quarter" idx="12"/>
          </p:nvPr>
        </p:nvSpPr>
        <p:spPr/>
        <p:txBody>
          <a:bodyPr/>
          <a:lstStyle/>
          <a:p>
            <a:r>
              <a:rPr lang="en-US" dirty="0"/>
              <a:t>A Software Bug is a failure or flaw in a program that produces undesired or incorrect results. </a:t>
            </a:r>
          </a:p>
          <a:p>
            <a:r>
              <a:rPr lang="en-US" dirty="0"/>
              <a:t>It’s an error that prevents the application from functioning as it should.</a:t>
            </a:r>
            <a:endParaRPr lang="en-IN" dirty="0"/>
          </a:p>
        </p:txBody>
      </p:sp>
      <p:sp>
        <p:nvSpPr>
          <p:cNvPr id="3" name="Title 2"/>
          <p:cNvSpPr>
            <a:spLocks noGrp="1"/>
          </p:cNvSpPr>
          <p:nvPr>
            <p:ph type="title"/>
          </p:nvPr>
        </p:nvSpPr>
        <p:spPr/>
        <p:txBody>
          <a:bodyPr/>
          <a:lstStyle/>
          <a:p>
            <a:r>
              <a:rPr lang="en-US" dirty="0"/>
              <a:t>Why Does Software Have Bugs?</a:t>
            </a:r>
          </a:p>
        </p:txBody>
      </p:sp>
    </p:spTree>
    <p:extLst>
      <p:ext uri="{BB962C8B-B14F-4D97-AF65-F5344CB8AC3E}">
        <p14:creationId xmlns:p14="http://schemas.microsoft.com/office/powerpoint/2010/main" val="10792520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Considerations in</a:t>
            </a:r>
            <a:br>
              <a:rPr lang="en-US" altLang="en-US"/>
            </a:br>
            <a:r>
              <a:rPr lang="en-US" altLang="en-US"/>
              <a:t> Test Estimation</a:t>
            </a:r>
          </a:p>
        </p:txBody>
      </p:sp>
      <p:sp>
        <p:nvSpPr>
          <p:cNvPr id="39939" name="Rectangle 3"/>
          <p:cNvSpPr>
            <a:spLocks noGrp="1" noChangeArrowheads="1"/>
          </p:cNvSpPr>
          <p:nvPr>
            <p:ph type="body" idx="4294967295"/>
          </p:nvPr>
        </p:nvSpPr>
        <p:spPr>
          <a:xfrm>
            <a:off x="304800" y="1600200"/>
            <a:ext cx="8610600" cy="4572000"/>
          </a:xfrm>
          <a:prstGeom prst="rect">
            <a:avLst/>
          </a:prstGeom>
        </p:spPr>
        <p:txBody>
          <a:bodyPr/>
          <a:lstStyle/>
          <a:p>
            <a:pPr>
              <a:lnSpc>
                <a:spcPct val="90000"/>
              </a:lnSpc>
            </a:pPr>
            <a:r>
              <a:rPr lang="en-US" altLang="en-US" dirty="0"/>
              <a:t>Test Complexity – It is better to have many small tests that a few large ones.</a:t>
            </a:r>
          </a:p>
          <a:p>
            <a:pPr>
              <a:lnSpc>
                <a:spcPct val="90000"/>
              </a:lnSpc>
            </a:pPr>
            <a:r>
              <a:rPr lang="en-US" altLang="en-US" dirty="0"/>
              <a:t>Different Platforms – Does testing need to be modified for different platforms, operating systems, etc.</a:t>
            </a:r>
          </a:p>
          <a:p>
            <a:pPr>
              <a:lnSpc>
                <a:spcPct val="90000"/>
              </a:lnSpc>
            </a:pPr>
            <a:r>
              <a:rPr lang="en-US" altLang="en-US" dirty="0"/>
              <a:t>Automated or Manual Tests – Will automated tests be developed? Automated tests take more time to create but do not require human intervention to run.</a:t>
            </a:r>
          </a:p>
        </p:txBody>
      </p:sp>
    </p:spTree>
    <p:extLst>
      <p:ext uri="{BB962C8B-B14F-4D97-AF65-F5344CB8AC3E}">
        <p14:creationId xmlns:p14="http://schemas.microsoft.com/office/powerpoint/2010/main" val="1593265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Estimating Tests Required</a:t>
            </a:r>
          </a:p>
        </p:txBody>
      </p:sp>
      <p:graphicFrame>
        <p:nvGraphicFramePr>
          <p:cNvPr id="41067" name="Group 107"/>
          <p:cNvGraphicFramePr>
            <a:graphicFrameLocks noGrp="1"/>
          </p:cNvGraphicFramePr>
          <p:nvPr>
            <p:extLst>
              <p:ext uri="{D42A27DB-BD31-4B8C-83A1-F6EECF244321}">
                <p14:modId xmlns:p14="http://schemas.microsoft.com/office/powerpoint/2010/main" val="2217039335"/>
              </p:ext>
            </p:extLst>
          </p:nvPr>
        </p:nvGraphicFramePr>
        <p:xfrm>
          <a:off x="533400" y="1600200"/>
          <a:ext cx="8132896" cy="4419600"/>
        </p:xfrm>
        <a:graphic>
          <a:graphicData uri="http://schemas.openxmlformats.org/drawingml/2006/table">
            <a:tbl>
              <a:tblPr/>
              <a:tblGrid>
                <a:gridCol w="1790932">
                  <a:extLst>
                    <a:ext uri="{9D8B030D-6E8A-4147-A177-3AD203B41FA5}">
                      <a16:colId xmlns:a16="http://schemas.microsoft.com/office/drawing/2014/main" val="20000"/>
                    </a:ext>
                  </a:extLst>
                </a:gridCol>
                <a:gridCol w="1940034">
                  <a:extLst>
                    <a:ext uri="{9D8B030D-6E8A-4147-A177-3AD203B41FA5}">
                      <a16:colId xmlns:a16="http://schemas.microsoft.com/office/drawing/2014/main" val="20001"/>
                    </a:ext>
                  </a:extLst>
                </a:gridCol>
                <a:gridCol w="4401930">
                  <a:extLst>
                    <a:ext uri="{9D8B030D-6E8A-4147-A177-3AD203B41FA5}">
                      <a16:colId xmlns:a16="http://schemas.microsoft.com/office/drawing/2014/main" val="20002"/>
                    </a:ext>
                  </a:extLst>
                </a:gridCol>
              </a:tblGrid>
              <a:tr h="134299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SRS Reference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Estimated Number of Tests Required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a:ln>
                            <a:noFill/>
                          </a:ln>
                          <a:solidFill>
                            <a:schemeClr val="tx2"/>
                          </a:solidFill>
                          <a:effectLst/>
                          <a:latin typeface="Arial" panose="020B0604020202020204" pitchFamily="34" charset="0"/>
                        </a:rPr>
                        <a:t>Notes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6045">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positive and 1 negative test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83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dirty="0">
                          <a:ln>
                            <a:noFill/>
                          </a:ln>
                          <a:solidFill>
                            <a:schemeClr val="tx2"/>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automated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9632">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 manual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74802">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 boundary condition, 2 error conditions, 2 usability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5065">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322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dirty="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50146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Estimated Test Development Time</a:t>
            </a:r>
          </a:p>
        </p:txBody>
      </p:sp>
      <p:sp>
        <p:nvSpPr>
          <p:cNvPr id="41987" name="Rectangle 3"/>
          <p:cNvSpPr>
            <a:spLocks noGrp="1" noChangeArrowheads="1"/>
          </p:cNvSpPr>
          <p:nvPr>
            <p:ph type="body" idx="4294967295"/>
          </p:nvPr>
        </p:nvSpPr>
        <p:spPr>
          <a:xfrm>
            <a:off x="465348" y="1371600"/>
            <a:ext cx="8602452" cy="4114800"/>
          </a:xfrm>
          <a:prstGeom prst="rect">
            <a:avLst/>
          </a:prstGeom>
        </p:spPr>
        <p:txBody>
          <a:bodyPr/>
          <a:lstStyle/>
          <a:p>
            <a:pPr>
              <a:buFont typeface="Wingdings" panose="05000000000000000000" pitchFamily="2" charset="2"/>
              <a:buNone/>
            </a:pPr>
            <a:r>
              <a:rPr lang="en-US" altLang="en-US" b="1" dirty="0"/>
              <a:t>Estimated Number of Tests:  </a:t>
            </a:r>
            <a:r>
              <a:rPr lang="en-US" altLang="en-US" dirty="0"/>
              <a:t>165</a:t>
            </a:r>
          </a:p>
          <a:p>
            <a:pPr>
              <a:buFont typeface="Wingdings" panose="05000000000000000000" pitchFamily="2" charset="2"/>
              <a:buNone/>
            </a:pPr>
            <a:r>
              <a:rPr lang="en-US" altLang="en-US" b="1" dirty="0"/>
              <a:t>Average Test Development Time:   </a:t>
            </a:r>
            <a:r>
              <a:rPr lang="en-US" altLang="en-US" dirty="0"/>
              <a:t>3.5</a:t>
            </a:r>
          </a:p>
          <a:p>
            <a:pPr>
              <a:spcBef>
                <a:spcPct val="0"/>
              </a:spcBef>
              <a:buFont typeface="Wingdings" panose="05000000000000000000" pitchFamily="2" charset="2"/>
              <a:buNone/>
            </a:pPr>
            <a:r>
              <a:rPr lang="en-US" altLang="en-US" b="1" dirty="0"/>
              <a:t>	</a:t>
            </a:r>
            <a:r>
              <a:rPr lang="en-US" altLang="en-US" dirty="0"/>
              <a:t>(person-hours/test)</a:t>
            </a:r>
          </a:p>
          <a:p>
            <a:pPr>
              <a:buFont typeface="Wingdings" panose="05000000000000000000" pitchFamily="2" charset="2"/>
              <a:buNone/>
            </a:pPr>
            <a:r>
              <a:rPr lang="en-US" altLang="en-US" b="1" dirty="0"/>
              <a:t>Estimated Test Development Time:   </a:t>
            </a:r>
            <a:r>
              <a:rPr lang="en-US" altLang="en-US" dirty="0"/>
              <a:t>577.5</a:t>
            </a:r>
          </a:p>
          <a:p>
            <a:pPr>
              <a:spcBef>
                <a:spcPct val="0"/>
              </a:spcBef>
              <a:buFont typeface="Wingdings" panose="05000000000000000000" pitchFamily="2" charset="2"/>
              <a:buNone/>
            </a:pPr>
            <a:r>
              <a:rPr lang="en-US" altLang="en-US" dirty="0"/>
              <a:t>	(person-hours)</a:t>
            </a:r>
            <a:endParaRPr lang="en-US" altLang="en-US" b="1" dirty="0"/>
          </a:p>
        </p:txBody>
      </p:sp>
    </p:spTree>
    <p:extLst>
      <p:ext uri="{BB962C8B-B14F-4D97-AF65-F5344CB8AC3E}">
        <p14:creationId xmlns:p14="http://schemas.microsoft.com/office/powerpoint/2010/main" val="31987219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Estimated Test Execution Time</a:t>
            </a:r>
          </a:p>
        </p:txBody>
      </p:sp>
      <p:sp>
        <p:nvSpPr>
          <p:cNvPr id="43011" name="Rectangle 3"/>
          <p:cNvSpPr>
            <a:spLocks noGrp="1" noChangeArrowheads="1"/>
          </p:cNvSpPr>
          <p:nvPr>
            <p:ph type="body" idx="4294967295"/>
          </p:nvPr>
        </p:nvSpPr>
        <p:spPr>
          <a:xfrm>
            <a:off x="461034" y="1600200"/>
            <a:ext cx="8205261" cy="4114800"/>
          </a:xfrm>
          <a:prstGeom prst="rect">
            <a:avLst/>
          </a:prstGeom>
        </p:spPr>
        <p:txBody>
          <a:bodyPr/>
          <a:lstStyle/>
          <a:p>
            <a:pPr>
              <a:lnSpc>
                <a:spcPct val="90000"/>
              </a:lnSpc>
              <a:buFont typeface="Wingdings" panose="05000000000000000000" pitchFamily="2" charset="2"/>
              <a:buNone/>
            </a:pPr>
            <a:r>
              <a:rPr lang="en-US" altLang="en-US" sz="2400" b="1" dirty="0"/>
              <a:t>Estimated Number of Tests:   </a:t>
            </a:r>
            <a:r>
              <a:rPr lang="en-US" altLang="en-US" sz="2400" dirty="0"/>
              <a:t>165</a:t>
            </a:r>
          </a:p>
          <a:p>
            <a:pPr>
              <a:lnSpc>
                <a:spcPct val="90000"/>
              </a:lnSpc>
              <a:buFont typeface="Wingdings" panose="05000000000000000000" pitchFamily="2" charset="2"/>
              <a:buNone/>
            </a:pPr>
            <a:r>
              <a:rPr lang="en-US" altLang="en-US" sz="2400" b="1" dirty="0"/>
              <a:t>Average Test Execution Time:   </a:t>
            </a:r>
            <a:r>
              <a:rPr lang="en-US" altLang="en-US" sz="2400" dirty="0"/>
              <a:t>1.5</a:t>
            </a:r>
          </a:p>
          <a:p>
            <a:pPr>
              <a:lnSpc>
                <a:spcPct val="90000"/>
              </a:lnSpc>
              <a:spcBef>
                <a:spcPct val="0"/>
              </a:spcBef>
              <a:buFont typeface="Wingdings" panose="05000000000000000000" pitchFamily="2" charset="2"/>
              <a:buNone/>
            </a:pPr>
            <a:r>
              <a:rPr lang="en-US" altLang="en-US" sz="2400" b="1" dirty="0"/>
              <a:t>	</a:t>
            </a:r>
            <a:r>
              <a:rPr lang="en-US" altLang="en-US" sz="2400" dirty="0"/>
              <a:t>(person-hours/test)</a:t>
            </a:r>
          </a:p>
          <a:p>
            <a:pPr>
              <a:lnSpc>
                <a:spcPct val="90000"/>
              </a:lnSpc>
              <a:buFont typeface="Wingdings" panose="05000000000000000000" pitchFamily="2" charset="2"/>
              <a:buNone/>
            </a:pPr>
            <a:r>
              <a:rPr lang="en-US" altLang="en-US" sz="2400" b="1" dirty="0"/>
              <a:t>Estimated Test Execution Time:   </a:t>
            </a:r>
            <a:r>
              <a:rPr lang="en-US" altLang="en-US" sz="2400" dirty="0"/>
              <a:t>247.5</a:t>
            </a:r>
          </a:p>
          <a:p>
            <a:pPr>
              <a:lnSpc>
                <a:spcPct val="90000"/>
              </a:lnSpc>
              <a:spcBef>
                <a:spcPct val="0"/>
              </a:spcBef>
              <a:buFont typeface="Wingdings" panose="05000000000000000000" pitchFamily="2" charset="2"/>
              <a:buNone/>
            </a:pPr>
            <a:r>
              <a:rPr lang="en-US" altLang="en-US" sz="2400" dirty="0"/>
              <a:t>	(person-hours)</a:t>
            </a:r>
            <a:endParaRPr lang="en-US" altLang="en-US" sz="2400" b="1" dirty="0"/>
          </a:p>
          <a:p>
            <a:pPr>
              <a:lnSpc>
                <a:spcPct val="90000"/>
              </a:lnSpc>
              <a:buFont typeface="Wingdings" panose="05000000000000000000" pitchFamily="2" charset="2"/>
              <a:buNone/>
            </a:pPr>
            <a:r>
              <a:rPr lang="en-US" altLang="en-US" sz="2400" b="1" dirty="0"/>
              <a:t>Estimated Regression Testing (50%):   </a:t>
            </a:r>
            <a:r>
              <a:rPr lang="en-US" altLang="en-US" sz="2400" dirty="0"/>
              <a:t>123.75</a:t>
            </a:r>
          </a:p>
          <a:p>
            <a:pPr>
              <a:lnSpc>
                <a:spcPct val="90000"/>
              </a:lnSpc>
              <a:buFont typeface="Wingdings" panose="05000000000000000000" pitchFamily="2" charset="2"/>
              <a:buNone/>
            </a:pPr>
            <a:r>
              <a:rPr lang="en-US" altLang="en-US" sz="2400" b="1" dirty="0"/>
              <a:t>	</a:t>
            </a:r>
            <a:r>
              <a:rPr lang="en-US" altLang="en-US" sz="2400" dirty="0"/>
              <a:t>(person-hours)</a:t>
            </a:r>
          </a:p>
          <a:p>
            <a:pPr>
              <a:lnSpc>
                <a:spcPct val="90000"/>
              </a:lnSpc>
              <a:buFont typeface="Wingdings" panose="05000000000000000000" pitchFamily="2" charset="2"/>
              <a:buNone/>
            </a:pPr>
            <a:r>
              <a:rPr lang="en-US" altLang="en-US" sz="2400" b="1" dirty="0"/>
              <a:t>Total Estimated Test Execution Time:   </a:t>
            </a:r>
            <a:r>
              <a:rPr lang="en-US" altLang="en-US" sz="2400" dirty="0"/>
              <a:t>371.25</a:t>
            </a:r>
          </a:p>
          <a:p>
            <a:pPr>
              <a:lnSpc>
                <a:spcPct val="90000"/>
              </a:lnSpc>
              <a:spcBef>
                <a:spcPct val="0"/>
              </a:spcBef>
              <a:buFont typeface="Wingdings" panose="05000000000000000000" pitchFamily="2" charset="2"/>
              <a:buNone/>
            </a:pPr>
            <a:r>
              <a:rPr lang="en-US" altLang="en-US" sz="2400" dirty="0"/>
              <a:t>	(person-hours)</a:t>
            </a:r>
          </a:p>
        </p:txBody>
      </p:sp>
    </p:spTree>
    <p:extLst>
      <p:ext uri="{BB962C8B-B14F-4D97-AF65-F5344CB8AC3E}">
        <p14:creationId xmlns:p14="http://schemas.microsoft.com/office/powerpoint/2010/main" val="33023170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Test Procedure</a:t>
            </a:r>
          </a:p>
        </p:txBody>
      </p:sp>
      <p:sp>
        <p:nvSpPr>
          <p:cNvPr id="44035" name="Rectangle 3"/>
          <p:cNvSpPr>
            <a:spLocks noGrp="1" noChangeArrowheads="1"/>
          </p:cNvSpPr>
          <p:nvPr>
            <p:ph type="body" idx="4294967295"/>
          </p:nvPr>
        </p:nvSpPr>
        <p:spPr>
          <a:xfrm>
            <a:off x="533400" y="1752600"/>
            <a:ext cx="8132896" cy="4114800"/>
          </a:xfrm>
          <a:prstGeom prst="rect">
            <a:avLst/>
          </a:prstGeom>
        </p:spPr>
        <p:txBody>
          <a:bodyPr/>
          <a:lstStyle/>
          <a:p>
            <a:r>
              <a:rPr lang="en-US" altLang="en-US" dirty="0"/>
              <a:t>Collection of test scripts</a:t>
            </a:r>
          </a:p>
          <a:p>
            <a:r>
              <a:rPr lang="en-US" altLang="en-US" dirty="0"/>
              <a:t>An integral part of each test script is the expected results</a:t>
            </a:r>
          </a:p>
          <a:p>
            <a:r>
              <a:rPr lang="en-US" altLang="en-US" dirty="0"/>
              <a:t>The Test Procedure document should contain an unexecuted, clean copy of every test so that the tests may be more easily reused</a:t>
            </a:r>
          </a:p>
        </p:txBody>
      </p:sp>
    </p:spTree>
    <p:extLst>
      <p:ext uri="{BB962C8B-B14F-4D97-AF65-F5344CB8AC3E}">
        <p14:creationId xmlns:p14="http://schemas.microsoft.com/office/powerpoint/2010/main" val="3096874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13D429-1DBE-4BA3-A9EC-35EDDABB43FC}"/>
              </a:ext>
            </a:extLst>
          </p:cNvPr>
          <p:cNvSpPr>
            <a:spLocks noGrp="1"/>
          </p:cNvSpPr>
          <p:nvPr>
            <p:ph sz="quarter" idx="12"/>
          </p:nvPr>
        </p:nvSpPr>
        <p:spPr/>
        <p:txBody>
          <a:bodyPr/>
          <a:lstStyle/>
          <a:p>
            <a:r>
              <a:rPr lang="en-US" dirty="0"/>
              <a:t>A Test Strategy is a plan for defining the testing approach, and it answers to questions like what you want to get done and how you are going to accomplish it. </a:t>
            </a:r>
          </a:p>
          <a:p>
            <a:r>
              <a:rPr lang="en-US" dirty="0"/>
              <a:t>It is most important document for any QA team in software testing, and effectively writing this document is a skill that every tester develops with experience.</a:t>
            </a:r>
            <a:endParaRPr lang="en-IN" dirty="0"/>
          </a:p>
        </p:txBody>
      </p:sp>
      <p:sp>
        <p:nvSpPr>
          <p:cNvPr id="3" name="Title 2">
            <a:extLst>
              <a:ext uri="{FF2B5EF4-FFF2-40B4-BE49-F238E27FC236}">
                <a16:creationId xmlns:a16="http://schemas.microsoft.com/office/drawing/2014/main" id="{0AB97A6A-F410-408F-9F23-713163B3365E}"/>
              </a:ext>
            </a:extLst>
          </p:cNvPr>
          <p:cNvSpPr>
            <a:spLocks noGrp="1"/>
          </p:cNvSpPr>
          <p:nvPr>
            <p:ph type="title"/>
          </p:nvPr>
        </p:nvSpPr>
        <p:spPr/>
        <p:txBody>
          <a:bodyPr/>
          <a:lstStyle/>
          <a:p>
            <a:r>
              <a:rPr lang="en-IN" dirty="0"/>
              <a:t>Test Strategy</a:t>
            </a:r>
          </a:p>
        </p:txBody>
      </p:sp>
    </p:spTree>
    <p:extLst>
      <p:ext uri="{BB962C8B-B14F-4D97-AF65-F5344CB8AC3E}">
        <p14:creationId xmlns:p14="http://schemas.microsoft.com/office/powerpoint/2010/main" val="3856133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13D429-1DBE-4BA3-A9EC-35EDDABB43FC}"/>
              </a:ext>
            </a:extLst>
          </p:cNvPr>
          <p:cNvSpPr>
            <a:spLocks noGrp="1"/>
          </p:cNvSpPr>
          <p:nvPr>
            <p:ph sz="quarter" idx="12"/>
          </p:nvPr>
        </p:nvSpPr>
        <p:spPr/>
        <p:txBody>
          <a:bodyPr/>
          <a:lstStyle/>
          <a:p>
            <a:r>
              <a:rPr lang="en-US" dirty="0"/>
              <a:t>Test strategy is a guideline to be followed to achieve the test objective and execution of test types mentioned in the testing plan. </a:t>
            </a:r>
          </a:p>
          <a:p>
            <a:r>
              <a:rPr lang="en-US" dirty="0"/>
              <a:t>It deals with test objective, test environment, test approach, automation tools and strategy, contingency plan, and risk analysis</a:t>
            </a:r>
            <a:endParaRPr lang="en-IN" dirty="0"/>
          </a:p>
        </p:txBody>
      </p:sp>
      <p:sp>
        <p:nvSpPr>
          <p:cNvPr id="3" name="Title 2">
            <a:extLst>
              <a:ext uri="{FF2B5EF4-FFF2-40B4-BE49-F238E27FC236}">
                <a16:creationId xmlns:a16="http://schemas.microsoft.com/office/drawing/2014/main" id="{0AB97A6A-F410-408F-9F23-713163B3365E}"/>
              </a:ext>
            </a:extLst>
          </p:cNvPr>
          <p:cNvSpPr>
            <a:spLocks noGrp="1"/>
          </p:cNvSpPr>
          <p:nvPr>
            <p:ph type="title"/>
          </p:nvPr>
        </p:nvSpPr>
        <p:spPr/>
        <p:txBody>
          <a:bodyPr/>
          <a:lstStyle/>
          <a:p>
            <a:r>
              <a:rPr lang="en-IN" dirty="0"/>
              <a:t>Test Strategy</a:t>
            </a:r>
          </a:p>
        </p:txBody>
      </p:sp>
    </p:spTree>
    <p:extLst>
      <p:ext uri="{BB962C8B-B14F-4D97-AF65-F5344CB8AC3E}">
        <p14:creationId xmlns:p14="http://schemas.microsoft.com/office/powerpoint/2010/main" val="4097172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0A1F25-7F20-475F-8F0C-C7BFFEBE045E}"/>
              </a:ext>
            </a:extLst>
          </p:cNvPr>
          <p:cNvPicPr>
            <a:picLocks noChangeAspect="1"/>
          </p:cNvPicPr>
          <p:nvPr/>
        </p:nvPicPr>
        <p:blipFill>
          <a:blip r:embed="rId2"/>
          <a:stretch>
            <a:fillRect/>
          </a:stretch>
        </p:blipFill>
        <p:spPr>
          <a:xfrm>
            <a:off x="1295400" y="533400"/>
            <a:ext cx="6096000" cy="5963478"/>
          </a:xfrm>
          <a:prstGeom prst="rect">
            <a:avLst/>
          </a:prstGeom>
        </p:spPr>
      </p:pic>
    </p:spTree>
    <p:extLst>
      <p:ext uri="{BB962C8B-B14F-4D97-AF65-F5344CB8AC3E}">
        <p14:creationId xmlns:p14="http://schemas.microsoft.com/office/powerpoint/2010/main" val="23692483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8E426-E187-43B5-92EA-80DBB19D07A0}"/>
              </a:ext>
            </a:extLst>
          </p:cNvPr>
          <p:cNvSpPr>
            <a:spLocks noGrp="1"/>
          </p:cNvSpPr>
          <p:nvPr>
            <p:ph sz="quarter" idx="12"/>
          </p:nvPr>
        </p:nvSpPr>
        <p:spPr/>
        <p:txBody>
          <a:bodyPr>
            <a:normAutofit fontScale="92500"/>
          </a:bodyPr>
          <a:lstStyle/>
          <a:p>
            <a:r>
              <a:rPr lang="en-IN" dirty="0"/>
              <a:t>Testing Strategies include:</a:t>
            </a:r>
          </a:p>
          <a:p>
            <a:r>
              <a:rPr lang="en-US" b="1" dirty="0">
                <a:solidFill>
                  <a:srgbClr val="FF0000"/>
                </a:solidFill>
              </a:rPr>
              <a:t>Leave time for fixing</a:t>
            </a:r>
            <a:r>
              <a:rPr lang="en-US" dirty="0"/>
              <a:t>: Once problems are discovered, it is important to fix the time for the developers to resolve the issues. </a:t>
            </a:r>
          </a:p>
          <a:p>
            <a:r>
              <a:rPr lang="en-US" dirty="0"/>
              <a:t>Also, the company needs time to retest the fixes as well.</a:t>
            </a:r>
          </a:p>
          <a:p>
            <a:r>
              <a:rPr lang="en-US" b="1" dirty="0">
                <a:solidFill>
                  <a:srgbClr val="FF0000"/>
                </a:solidFill>
              </a:rPr>
              <a:t>Discourage passing the buck</a:t>
            </a:r>
            <a:r>
              <a:rPr lang="en-US" dirty="0"/>
              <a:t>:  If we want to minimize back and forth conversations between developers and testers, we need to develop a culture that will encourage them to hop on the phone or have desk-side chat to get to the bottom of things. </a:t>
            </a:r>
          </a:p>
          <a:p>
            <a:r>
              <a:rPr lang="en-US" dirty="0"/>
              <a:t>Testing and fixing are all about collaboration.</a:t>
            </a:r>
            <a:endParaRPr lang="en-IN" dirty="0"/>
          </a:p>
        </p:txBody>
      </p:sp>
      <p:sp>
        <p:nvSpPr>
          <p:cNvPr id="3" name="Title 2">
            <a:extLst>
              <a:ext uri="{FF2B5EF4-FFF2-40B4-BE49-F238E27FC236}">
                <a16:creationId xmlns:a16="http://schemas.microsoft.com/office/drawing/2014/main" id="{0AB97A6A-F410-408F-9F23-713163B3365E}"/>
              </a:ext>
            </a:extLst>
          </p:cNvPr>
          <p:cNvSpPr>
            <a:spLocks noGrp="1"/>
          </p:cNvSpPr>
          <p:nvPr>
            <p:ph type="title"/>
          </p:nvPr>
        </p:nvSpPr>
        <p:spPr/>
        <p:txBody>
          <a:bodyPr/>
          <a:lstStyle/>
          <a:p>
            <a:r>
              <a:rPr lang="en-IN" dirty="0"/>
              <a:t>Test Strategy</a:t>
            </a:r>
          </a:p>
        </p:txBody>
      </p:sp>
    </p:spTree>
    <p:extLst>
      <p:ext uri="{BB962C8B-B14F-4D97-AF65-F5344CB8AC3E}">
        <p14:creationId xmlns:p14="http://schemas.microsoft.com/office/powerpoint/2010/main" val="2733935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C8E426-E187-43B5-92EA-80DBB19D07A0}"/>
              </a:ext>
            </a:extLst>
          </p:cNvPr>
          <p:cNvSpPr>
            <a:spLocks noGrp="1"/>
          </p:cNvSpPr>
          <p:nvPr>
            <p:ph sz="quarter" idx="12"/>
          </p:nvPr>
        </p:nvSpPr>
        <p:spPr>
          <a:xfrm>
            <a:off x="457201" y="1381125"/>
            <a:ext cx="8228012" cy="2733675"/>
          </a:xfrm>
        </p:spPr>
        <p:txBody>
          <a:bodyPr>
            <a:normAutofit lnSpcReduction="10000"/>
          </a:bodyPr>
          <a:lstStyle/>
          <a:p>
            <a:r>
              <a:rPr lang="en-US" b="1" dirty="0">
                <a:solidFill>
                  <a:srgbClr val="FF0000"/>
                </a:solidFill>
              </a:rPr>
              <a:t>Manual testing has to be exploratory</a:t>
            </a:r>
            <a:r>
              <a:rPr lang="en-US" b="1" dirty="0"/>
              <a:t>: </a:t>
            </a:r>
            <a:r>
              <a:rPr lang="en-US" dirty="0"/>
              <a:t> If it is possible to write down or script any issue in exact terms, it could be automated and belongs in the automated test suite. </a:t>
            </a:r>
          </a:p>
          <a:p>
            <a:r>
              <a:rPr lang="en-US" dirty="0"/>
              <a:t>Real-world use of the software will not be scripted and the testers need to break things without a script.</a:t>
            </a:r>
            <a:br>
              <a:rPr lang="en-US" b="1" dirty="0"/>
            </a:br>
            <a:endParaRPr lang="en-IN" dirty="0"/>
          </a:p>
        </p:txBody>
      </p:sp>
      <p:sp>
        <p:nvSpPr>
          <p:cNvPr id="3" name="Title 2">
            <a:extLst>
              <a:ext uri="{FF2B5EF4-FFF2-40B4-BE49-F238E27FC236}">
                <a16:creationId xmlns:a16="http://schemas.microsoft.com/office/drawing/2014/main" id="{0AB97A6A-F410-408F-9F23-713163B3365E}"/>
              </a:ext>
            </a:extLst>
          </p:cNvPr>
          <p:cNvSpPr>
            <a:spLocks noGrp="1"/>
          </p:cNvSpPr>
          <p:nvPr>
            <p:ph type="title"/>
          </p:nvPr>
        </p:nvSpPr>
        <p:spPr/>
        <p:txBody>
          <a:bodyPr/>
          <a:lstStyle/>
          <a:p>
            <a:r>
              <a:rPr lang="en-IN" dirty="0"/>
              <a:t>Test Strategy</a:t>
            </a:r>
          </a:p>
        </p:txBody>
      </p:sp>
      <p:pic>
        <p:nvPicPr>
          <p:cNvPr id="1026" name="Picture 2" descr="Test Strategy - Software Testing Strategies - edureka">
            <a:extLst>
              <a:ext uri="{FF2B5EF4-FFF2-40B4-BE49-F238E27FC236}">
                <a16:creationId xmlns:a16="http://schemas.microsoft.com/office/drawing/2014/main" id="{7CB5D0C9-7E42-4251-8A83-F9F002BEB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810" y="4114800"/>
            <a:ext cx="6141710" cy="226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24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3523A5-6633-4923-84C7-019B7F4B368C}"/>
              </a:ext>
            </a:extLst>
          </p:cNvPr>
          <p:cNvSpPr>
            <a:spLocks noGrp="1"/>
          </p:cNvSpPr>
          <p:nvPr>
            <p:ph sz="quarter" idx="12"/>
          </p:nvPr>
        </p:nvSpPr>
        <p:spPr>
          <a:xfrm>
            <a:off x="457201" y="1381125"/>
            <a:ext cx="8228012" cy="2657475"/>
          </a:xfrm>
        </p:spPr>
        <p:txBody>
          <a:bodyPr/>
          <a:lstStyle/>
          <a:p>
            <a:r>
              <a:rPr lang="en-US" dirty="0"/>
              <a:t>There are many reasons for Software Bugs. The most common reason is human mistakes in software design and coding.</a:t>
            </a:r>
          </a:p>
          <a:p>
            <a:r>
              <a:rPr lang="en-US" dirty="0"/>
              <a:t>Once we know the causes for Software Defects it will be easier for us to take corrective actions to minimize these defects.</a:t>
            </a:r>
            <a:endParaRPr lang="en-IN" dirty="0"/>
          </a:p>
        </p:txBody>
      </p:sp>
      <p:sp>
        <p:nvSpPr>
          <p:cNvPr id="3" name="Title 2"/>
          <p:cNvSpPr>
            <a:spLocks noGrp="1"/>
          </p:cNvSpPr>
          <p:nvPr>
            <p:ph type="title"/>
          </p:nvPr>
        </p:nvSpPr>
        <p:spPr/>
        <p:txBody>
          <a:bodyPr/>
          <a:lstStyle/>
          <a:p>
            <a:r>
              <a:rPr lang="en-US" dirty="0"/>
              <a:t>Why Does Software Have Bugs?</a:t>
            </a:r>
          </a:p>
        </p:txBody>
      </p:sp>
      <p:pic>
        <p:nvPicPr>
          <p:cNvPr id="3074" name="Picture 2" descr="software bugs">
            <a:extLst>
              <a:ext uri="{FF2B5EF4-FFF2-40B4-BE49-F238E27FC236}">
                <a16:creationId xmlns:a16="http://schemas.microsoft.com/office/drawing/2014/main" id="{C03D4D14-8891-4DE1-87A4-F551F06C3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003400"/>
            <a:ext cx="382905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0861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E43E8-8426-4E40-BE3F-B4BF318C7E6E}"/>
              </a:ext>
            </a:extLst>
          </p:cNvPr>
          <p:cNvSpPr>
            <a:spLocks noGrp="1"/>
          </p:cNvSpPr>
          <p:nvPr>
            <p:ph sz="quarter" idx="12"/>
          </p:nvPr>
        </p:nvSpPr>
        <p:spPr/>
        <p:txBody>
          <a:bodyPr>
            <a:normAutofit/>
          </a:bodyPr>
          <a:lstStyle/>
          <a:p>
            <a:r>
              <a:rPr lang="en-US" b="1" dirty="0">
                <a:solidFill>
                  <a:srgbClr val="FF0000"/>
                </a:solidFill>
              </a:rPr>
              <a:t> Encourage clarity: </a:t>
            </a:r>
            <a:r>
              <a:rPr lang="en-US" dirty="0"/>
              <a:t>We need to create a bug report that provides clarity rather than creating any confusion. </a:t>
            </a:r>
          </a:p>
          <a:p>
            <a:r>
              <a:rPr lang="en-US" dirty="0"/>
              <a:t>However, it is also integral for a developer to go out of the way to effectively communicate as well.</a:t>
            </a:r>
          </a:p>
          <a:p>
            <a:r>
              <a:rPr lang="en-US" b="1" dirty="0">
                <a:solidFill>
                  <a:srgbClr val="FF0000"/>
                </a:solidFill>
              </a:rPr>
              <a:t>Test often:  </a:t>
            </a:r>
            <a:r>
              <a:rPr lang="en-US" dirty="0"/>
              <a:t>This helps in preventing huge backlogs of problems from building up and crushing morale. Frequent testing is considered the best approach.</a:t>
            </a:r>
          </a:p>
          <a:p>
            <a:r>
              <a:rPr lang="en-US" dirty="0"/>
              <a:t>These are some of the software testing strategies that will help us in running the development process smoothly.</a:t>
            </a:r>
            <a:endParaRPr lang="en-IN" dirty="0"/>
          </a:p>
        </p:txBody>
      </p:sp>
      <p:sp>
        <p:nvSpPr>
          <p:cNvPr id="3" name="Title 2">
            <a:extLst>
              <a:ext uri="{FF2B5EF4-FFF2-40B4-BE49-F238E27FC236}">
                <a16:creationId xmlns:a16="http://schemas.microsoft.com/office/drawing/2014/main" id="{423D74B8-E7CA-4E94-A78D-485C3B74DC4B}"/>
              </a:ext>
            </a:extLst>
          </p:cNvPr>
          <p:cNvSpPr>
            <a:spLocks noGrp="1"/>
          </p:cNvSpPr>
          <p:nvPr>
            <p:ph type="title"/>
          </p:nvPr>
        </p:nvSpPr>
        <p:spPr/>
        <p:txBody>
          <a:bodyPr/>
          <a:lstStyle/>
          <a:p>
            <a:r>
              <a:rPr lang="en-IN" dirty="0"/>
              <a:t>Test Strategy</a:t>
            </a:r>
          </a:p>
        </p:txBody>
      </p:sp>
    </p:spTree>
    <p:extLst>
      <p:ext uri="{BB962C8B-B14F-4D97-AF65-F5344CB8AC3E}">
        <p14:creationId xmlns:p14="http://schemas.microsoft.com/office/powerpoint/2010/main" val="35284215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C3C859-560B-4F52-9AE4-B581FAD470CC}"/>
              </a:ext>
            </a:extLst>
          </p:cNvPr>
          <p:cNvSpPr>
            <a:spLocks noGrp="1"/>
          </p:cNvSpPr>
          <p:nvPr>
            <p:ph sz="quarter" idx="12"/>
          </p:nvPr>
        </p:nvSpPr>
        <p:spPr/>
        <p:txBody>
          <a:bodyPr/>
          <a:lstStyle/>
          <a:p>
            <a:r>
              <a:rPr lang="en-US" dirty="0"/>
              <a:t>Risks- Risk management is very important during testing to figure out the risks and the risk level. For example, for an app that is well-established and slowly evolving, regression is a critical risk.</a:t>
            </a:r>
          </a:p>
          <a:p>
            <a:r>
              <a:rPr lang="en-US" dirty="0"/>
              <a:t>Objectives- Testing should satisfy the requirements and needs of stakeholders to succeed. The objective is to look for as many defects as possible with less up-front time and effort invested.</a:t>
            </a:r>
            <a:endParaRPr lang="en-IN" dirty="0"/>
          </a:p>
        </p:txBody>
      </p:sp>
      <p:sp>
        <p:nvSpPr>
          <p:cNvPr id="3" name="Title 2">
            <a:extLst>
              <a:ext uri="{FF2B5EF4-FFF2-40B4-BE49-F238E27FC236}">
                <a16:creationId xmlns:a16="http://schemas.microsoft.com/office/drawing/2014/main" id="{7DD7D38B-29C8-4E3B-A972-6185DB356524}"/>
              </a:ext>
            </a:extLst>
          </p:cNvPr>
          <p:cNvSpPr>
            <a:spLocks noGrp="1"/>
          </p:cNvSpPr>
          <p:nvPr>
            <p:ph type="title"/>
          </p:nvPr>
        </p:nvSpPr>
        <p:spPr/>
        <p:txBody>
          <a:bodyPr/>
          <a:lstStyle/>
          <a:p>
            <a:r>
              <a:rPr lang="en-US" dirty="0"/>
              <a:t>Factors affecting Software Testing Strategies</a:t>
            </a:r>
            <a:endParaRPr lang="en-IN" dirty="0"/>
          </a:p>
        </p:txBody>
      </p:sp>
    </p:spTree>
    <p:extLst>
      <p:ext uri="{BB962C8B-B14F-4D97-AF65-F5344CB8AC3E}">
        <p14:creationId xmlns:p14="http://schemas.microsoft.com/office/powerpoint/2010/main" val="22720884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C3C859-560B-4F52-9AE4-B581FAD470CC}"/>
              </a:ext>
            </a:extLst>
          </p:cNvPr>
          <p:cNvSpPr>
            <a:spLocks noGrp="1"/>
          </p:cNvSpPr>
          <p:nvPr>
            <p:ph sz="quarter" idx="12"/>
          </p:nvPr>
        </p:nvSpPr>
        <p:spPr/>
        <p:txBody>
          <a:bodyPr/>
          <a:lstStyle/>
          <a:p>
            <a:r>
              <a:rPr lang="en-US" dirty="0"/>
              <a:t>Skills- It is important to consider the skills of the testers since strategies should not only be chosen but executed as well. A standard-compliant strategy is a smart option when lacking skills and time in the team to create an approach.</a:t>
            </a:r>
          </a:p>
          <a:p>
            <a:r>
              <a:rPr lang="en-US" dirty="0"/>
              <a:t>Product- Some products have specified requirements. This could lead to synergy with an analytical strategy that is requirements-based.</a:t>
            </a:r>
            <a:endParaRPr lang="en-IN" dirty="0"/>
          </a:p>
        </p:txBody>
      </p:sp>
      <p:sp>
        <p:nvSpPr>
          <p:cNvPr id="3" name="Title 2">
            <a:extLst>
              <a:ext uri="{FF2B5EF4-FFF2-40B4-BE49-F238E27FC236}">
                <a16:creationId xmlns:a16="http://schemas.microsoft.com/office/drawing/2014/main" id="{7DD7D38B-29C8-4E3B-A972-6185DB356524}"/>
              </a:ext>
            </a:extLst>
          </p:cNvPr>
          <p:cNvSpPr>
            <a:spLocks noGrp="1"/>
          </p:cNvSpPr>
          <p:nvPr>
            <p:ph type="title"/>
          </p:nvPr>
        </p:nvSpPr>
        <p:spPr/>
        <p:txBody>
          <a:bodyPr/>
          <a:lstStyle/>
          <a:p>
            <a:r>
              <a:rPr lang="en-US" dirty="0"/>
              <a:t>Factors affecting Software Testing Strategies</a:t>
            </a:r>
            <a:endParaRPr lang="en-IN" dirty="0"/>
          </a:p>
        </p:txBody>
      </p:sp>
    </p:spTree>
    <p:extLst>
      <p:ext uri="{BB962C8B-B14F-4D97-AF65-F5344CB8AC3E}">
        <p14:creationId xmlns:p14="http://schemas.microsoft.com/office/powerpoint/2010/main" val="17255794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C3C859-560B-4F52-9AE4-B581FAD470CC}"/>
              </a:ext>
            </a:extLst>
          </p:cNvPr>
          <p:cNvSpPr>
            <a:spLocks noGrp="1"/>
          </p:cNvSpPr>
          <p:nvPr>
            <p:ph sz="quarter" idx="12"/>
          </p:nvPr>
        </p:nvSpPr>
        <p:spPr/>
        <p:txBody>
          <a:bodyPr/>
          <a:lstStyle/>
          <a:p>
            <a:r>
              <a:rPr lang="en-US" dirty="0"/>
              <a:t>Business- Business considerations and strategy are often important. If using a legacy system as a model for a new one, you could use a model-based strategy.</a:t>
            </a:r>
          </a:p>
          <a:p>
            <a:r>
              <a:rPr lang="en-US" dirty="0"/>
              <a:t>Regulations- At some instances, one needs to satisfy the regulators along with the stakeholders. In this case, you would need a methodical strategy which satisfies these regulators.</a:t>
            </a:r>
            <a:endParaRPr lang="en-IN" dirty="0"/>
          </a:p>
        </p:txBody>
      </p:sp>
      <p:sp>
        <p:nvSpPr>
          <p:cNvPr id="3" name="Title 2">
            <a:extLst>
              <a:ext uri="{FF2B5EF4-FFF2-40B4-BE49-F238E27FC236}">
                <a16:creationId xmlns:a16="http://schemas.microsoft.com/office/drawing/2014/main" id="{7DD7D38B-29C8-4E3B-A972-6185DB356524}"/>
              </a:ext>
            </a:extLst>
          </p:cNvPr>
          <p:cNvSpPr>
            <a:spLocks noGrp="1"/>
          </p:cNvSpPr>
          <p:nvPr>
            <p:ph type="title"/>
          </p:nvPr>
        </p:nvSpPr>
        <p:spPr/>
        <p:txBody>
          <a:bodyPr/>
          <a:lstStyle/>
          <a:p>
            <a:r>
              <a:rPr lang="en-US" dirty="0"/>
              <a:t>Factors affecting Software Testing Strategies</a:t>
            </a:r>
            <a:endParaRPr lang="en-IN" dirty="0"/>
          </a:p>
        </p:txBody>
      </p:sp>
    </p:spTree>
    <p:extLst>
      <p:ext uri="{BB962C8B-B14F-4D97-AF65-F5344CB8AC3E}">
        <p14:creationId xmlns:p14="http://schemas.microsoft.com/office/powerpoint/2010/main" val="1342565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09059D-EC54-43B6-A741-368E3E51CC83}"/>
              </a:ext>
            </a:extLst>
          </p:cNvPr>
          <p:cNvSpPr>
            <a:spLocks noGrp="1"/>
          </p:cNvSpPr>
          <p:nvPr>
            <p:ph sz="quarter" idx="12"/>
          </p:nvPr>
        </p:nvSpPr>
        <p:spPr/>
        <p:txBody>
          <a:bodyPr/>
          <a:lstStyle/>
          <a:p>
            <a:r>
              <a:rPr lang="en-US" dirty="0"/>
              <a:t>Every organization has their unique priority and set of rules for software designing, so do not copy any organization blindly. </a:t>
            </a:r>
          </a:p>
          <a:p>
            <a:r>
              <a:rPr lang="en-US" dirty="0"/>
              <a:t>Always ensure that their document is compatible and adds value to your software development before following the template.</a:t>
            </a:r>
            <a:endParaRPr lang="en-IN" dirty="0"/>
          </a:p>
        </p:txBody>
      </p:sp>
      <p:sp>
        <p:nvSpPr>
          <p:cNvPr id="3" name="Title 2">
            <a:extLst>
              <a:ext uri="{FF2B5EF4-FFF2-40B4-BE49-F238E27FC236}">
                <a16:creationId xmlns:a16="http://schemas.microsoft.com/office/drawing/2014/main" id="{C1F3D814-B144-41E0-8E9F-13DB12FCEF5F}"/>
              </a:ext>
            </a:extLst>
          </p:cNvPr>
          <p:cNvSpPr>
            <a:spLocks noGrp="1"/>
          </p:cNvSpPr>
          <p:nvPr>
            <p:ph type="title"/>
          </p:nvPr>
        </p:nvSpPr>
        <p:spPr/>
        <p:txBody>
          <a:bodyPr/>
          <a:lstStyle/>
          <a:p>
            <a:r>
              <a:rPr lang="en-US" dirty="0"/>
              <a:t>How to prepare a good test strategy document</a:t>
            </a:r>
            <a:endParaRPr lang="en-IN" dirty="0"/>
          </a:p>
        </p:txBody>
      </p:sp>
    </p:spTree>
    <p:extLst>
      <p:ext uri="{BB962C8B-B14F-4D97-AF65-F5344CB8AC3E}">
        <p14:creationId xmlns:p14="http://schemas.microsoft.com/office/powerpoint/2010/main" val="13691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3D814-B144-41E0-8E9F-13DB12FCEF5F}"/>
              </a:ext>
            </a:extLst>
          </p:cNvPr>
          <p:cNvSpPr>
            <a:spLocks noGrp="1"/>
          </p:cNvSpPr>
          <p:nvPr>
            <p:ph type="title"/>
          </p:nvPr>
        </p:nvSpPr>
        <p:spPr/>
        <p:txBody>
          <a:bodyPr/>
          <a:lstStyle/>
          <a:p>
            <a:r>
              <a:rPr lang="en-US" dirty="0"/>
              <a:t>How to prepare a good test strategy document</a:t>
            </a:r>
            <a:endParaRPr lang="en-IN" dirty="0"/>
          </a:p>
        </p:txBody>
      </p:sp>
      <p:pic>
        <p:nvPicPr>
          <p:cNvPr id="2050" name="Picture 2" descr="Test Strategy in stlc image">
            <a:extLst>
              <a:ext uri="{FF2B5EF4-FFF2-40B4-BE49-F238E27FC236}">
                <a16:creationId xmlns:a16="http://schemas.microsoft.com/office/drawing/2014/main" id="{D8A1CBB7-BD41-45BF-AB00-D3C50DC42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371600"/>
            <a:ext cx="2971800" cy="502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698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97A6A-F410-408F-9F23-713163B3365E}"/>
              </a:ext>
            </a:extLst>
          </p:cNvPr>
          <p:cNvSpPr>
            <a:spLocks noGrp="1"/>
          </p:cNvSpPr>
          <p:nvPr>
            <p:ph type="title"/>
          </p:nvPr>
        </p:nvSpPr>
        <p:spPr/>
        <p:txBody>
          <a:bodyPr/>
          <a:lstStyle/>
          <a:p>
            <a:r>
              <a:rPr lang="en-IN" dirty="0"/>
              <a:t>Test Strategy</a:t>
            </a:r>
          </a:p>
        </p:txBody>
      </p:sp>
      <p:pic>
        <p:nvPicPr>
          <p:cNvPr id="24578" name="Picture 2" descr="Test Plan VS Test Strategy">
            <a:extLst>
              <a:ext uri="{FF2B5EF4-FFF2-40B4-BE49-F238E27FC236}">
                <a16:creationId xmlns:a16="http://schemas.microsoft.com/office/drawing/2014/main" id="{2616276C-9299-42A4-9A1A-B7B48F131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3998"/>
            <a:ext cx="9144000" cy="548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9149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D32B29-03B7-4260-AC51-EB0F818AD028}"/>
              </a:ext>
            </a:extLst>
          </p:cNvPr>
          <p:cNvGraphicFramePr>
            <a:graphicFrameLocks noGrp="1"/>
          </p:cNvGraphicFramePr>
          <p:nvPr>
            <p:extLst>
              <p:ext uri="{D42A27DB-BD31-4B8C-83A1-F6EECF244321}">
                <p14:modId xmlns:p14="http://schemas.microsoft.com/office/powerpoint/2010/main" val="2968214334"/>
              </p:ext>
            </p:extLst>
          </p:nvPr>
        </p:nvGraphicFramePr>
        <p:xfrm>
          <a:off x="152400" y="173600"/>
          <a:ext cx="8839200" cy="6452425"/>
        </p:xfrm>
        <a:graphic>
          <a:graphicData uri="http://schemas.openxmlformats.org/drawingml/2006/table">
            <a:tbl>
              <a:tblPr/>
              <a:tblGrid>
                <a:gridCol w="4419600">
                  <a:extLst>
                    <a:ext uri="{9D8B030D-6E8A-4147-A177-3AD203B41FA5}">
                      <a16:colId xmlns:a16="http://schemas.microsoft.com/office/drawing/2014/main" val="2058445044"/>
                    </a:ext>
                  </a:extLst>
                </a:gridCol>
                <a:gridCol w="4419600">
                  <a:extLst>
                    <a:ext uri="{9D8B030D-6E8A-4147-A177-3AD203B41FA5}">
                      <a16:colId xmlns:a16="http://schemas.microsoft.com/office/drawing/2014/main" val="3474494385"/>
                    </a:ext>
                  </a:extLst>
                </a:gridCol>
              </a:tblGrid>
              <a:tr h="283924">
                <a:tc>
                  <a:txBody>
                    <a:bodyPr/>
                    <a:lstStyle/>
                    <a:p>
                      <a:pPr algn="ctr" fontAlgn="ctr"/>
                      <a:r>
                        <a:rPr lang="en-IN" sz="1800" b="1" dirty="0">
                          <a:solidFill>
                            <a:srgbClr val="000000"/>
                          </a:solidFill>
                          <a:effectLst/>
                        </a:rPr>
                        <a:t>Test Plan</a:t>
                      </a:r>
                      <a:endParaRPr lang="en-IN" sz="1800" dirty="0">
                        <a:solidFill>
                          <a:srgbClr val="000000"/>
                        </a:solidFill>
                        <a:effectLst/>
                      </a:endParaRP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ctr" fontAlgn="ctr"/>
                      <a:r>
                        <a:rPr lang="en-IN" sz="1800" b="1">
                          <a:solidFill>
                            <a:srgbClr val="000000"/>
                          </a:solidFill>
                          <a:effectLst/>
                        </a:rPr>
                        <a:t>Test Strategy</a:t>
                      </a:r>
                      <a:endParaRPr lang="en-IN" sz="1800">
                        <a:solidFill>
                          <a:srgbClr val="000000"/>
                        </a:solidFill>
                        <a:effectLst/>
                      </a:endParaRP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59355175"/>
                  </a:ext>
                </a:extLst>
              </a:tr>
              <a:tr h="1064085">
                <a:tc>
                  <a:txBody>
                    <a:bodyPr/>
                    <a:lstStyle/>
                    <a:p>
                      <a:pPr algn="l" fontAlgn="ctr"/>
                      <a:r>
                        <a:rPr lang="en-US" sz="1800">
                          <a:solidFill>
                            <a:srgbClr val="000000"/>
                          </a:solidFill>
                          <a:effectLst/>
                        </a:rPr>
                        <a:t>A </a:t>
                      </a:r>
                      <a:r>
                        <a:rPr lang="en-US" sz="1800" i="1">
                          <a:solidFill>
                            <a:srgbClr val="000000"/>
                          </a:solidFill>
                          <a:effectLst/>
                        </a:rPr>
                        <a:t>Test Plan</a:t>
                      </a:r>
                      <a:r>
                        <a:rPr lang="en-US" sz="1800">
                          <a:solidFill>
                            <a:srgbClr val="000000"/>
                          </a:solidFill>
                          <a:effectLst/>
                        </a:rPr>
                        <a:t> for the software project is a document that defines the scope, objective, approach, and emphasis more on the software testing efforts.</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ctr"/>
                      <a:r>
                        <a:rPr lang="en-US" sz="1800">
                          <a:solidFill>
                            <a:srgbClr val="000000"/>
                          </a:solidFill>
                          <a:effectLst/>
                        </a:rPr>
                        <a:t>Test Strategy is defined as the set of guidelines that explain the test design and regulates how testing needs to be done.</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263126956"/>
                  </a:ext>
                </a:extLst>
              </a:tr>
              <a:tr h="1584193">
                <a:tc>
                  <a:txBody>
                    <a:bodyPr/>
                    <a:lstStyle/>
                    <a:p>
                      <a:pPr algn="l" fontAlgn="ctr"/>
                      <a:r>
                        <a:rPr lang="en-US" sz="1800" dirty="0">
                          <a:solidFill>
                            <a:srgbClr val="000000"/>
                          </a:solidFill>
                          <a:effectLst/>
                        </a:rPr>
                        <a:t>The major components of Test Plan include – Test Plan ID, test environment, features to be tested, entry/exit criteria, status, type of testing, brief introduction etc. We will discuss each of these components in detail below.</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ctr"/>
                      <a:r>
                        <a:rPr lang="en-US" sz="1800">
                          <a:solidFill>
                            <a:srgbClr val="000000"/>
                          </a:solidFill>
                          <a:effectLst/>
                        </a:rPr>
                        <a:t>The major components of Test Strategy include – Scope, Objective, business issues, risks, testing approach, testing deliverables, defect tracking, training, automation etc. We will discuss each of these components in detail below.</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0066957"/>
                  </a:ext>
                </a:extLst>
              </a:tr>
              <a:tr h="543978">
                <a:tc>
                  <a:txBody>
                    <a:bodyPr/>
                    <a:lstStyle/>
                    <a:p>
                      <a:pPr algn="l" fontAlgn="ctr"/>
                      <a:r>
                        <a:rPr lang="en-US" sz="1800">
                          <a:solidFill>
                            <a:srgbClr val="000000"/>
                          </a:solidFill>
                          <a:effectLst/>
                        </a:rPr>
                        <a:t>A Test Plan is developed by the project manager or test lead.</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ctr"/>
                      <a:r>
                        <a:rPr lang="en-US" sz="1800">
                          <a:solidFill>
                            <a:srgbClr val="000000"/>
                          </a:solidFill>
                          <a:effectLst/>
                        </a:rPr>
                        <a:t>A Test Strategy is developed by the business analyst or project manager.</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381486207"/>
                  </a:ext>
                </a:extLst>
              </a:tr>
              <a:tr h="543978">
                <a:tc>
                  <a:txBody>
                    <a:bodyPr/>
                    <a:lstStyle/>
                    <a:p>
                      <a:pPr algn="l" fontAlgn="ctr"/>
                      <a:r>
                        <a:rPr lang="en-US" sz="1800">
                          <a:solidFill>
                            <a:srgbClr val="000000"/>
                          </a:solidFill>
                          <a:effectLst/>
                        </a:rPr>
                        <a:t>Test plan narrates about the specification and it can be changed frequently.</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ctr"/>
                      <a:r>
                        <a:rPr lang="en-US" sz="1800">
                          <a:solidFill>
                            <a:srgbClr val="000000"/>
                          </a:solidFill>
                          <a:effectLst/>
                        </a:rPr>
                        <a:t>Test Strategy narrates about the general approaches and it not updated often.</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66707633"/>
                  </a:ext>
                </a:extLst>
              </a:tr>
              <a:tr h="804032">
                <a:tc>
                  <a:txBody>
                    <a:bodyPr/>
                    <a:lstStyle/>
                    <a:p>
                      <a:pPr algn="l" fontAlgn="ctr"/>
                      <a:r>
                        <a:rPr lang="en-US" sz="1800">
                          <a:solidFill>
                            <a:srgbClr val="000000"/>
                          </a:solidFill>
                          <a:effectLst/>
                        </a:rPr>
                        <a:t>A Test Plan usually exists individually.</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ctr"/>
                      <a:r>
                        <a:rPr lang="en-US" sz="1800">
                          <a:solidFill>
                            <a:srgbClr val="000000"/>
                          </a:solidFill>
                          <a:effectLst/>
                        </a:rPr>
                        <a:t>Test strategy is divided into multiple test plans that are taken care further independently.</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119149194"/>
                  </a:ext>
                </a:extLst>
              </a:tr>
              <a:tr h="283924">
                <a:tc>
                  <a:txBody>
                    <a:bodyPr/>
                    <a:lstStyle/>
                    <a:p>
                      <a:pPr algn="l" fontAlgn="ctr"/>
                      <a:r>
                        <a:rPr lang="en-US" sz="1800">
                          <a:solidFill>
                            <a:srgbClr val="000000"/>
                          </a:solidFill>
                          <a:effectLst/>
                        </a:rPr>
                        <a:t>It is defined at the project level.</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ctr"/>
                      <a:r>
                        <a:rPr lang="en-US" sz="1800">
                          <a:solidFill>
                            <a:srgbClr val="000000"/>
                          </a:solidFill>
                          <a:effectLst/>
                        </a:rPr>
                        <a:t>It is defined at the organization level.</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88870932"/>
                  </a:ext>
                </a:extLst>
              </a:tr>
              <a:tr h="1064085">
                <a:tc>
                  <a:txBody>
                    <a:bodyPr/>
                    <a:lstStyle/>
                    <a:p>
                      <a:pPr algn="l" fontAlgn="ctr"/>
                      <a:r>
                        <a:rPr lang="en-US" sz="1800">
                          <a:solidFill>
                            <a:srgbClr val="000000"/>
                          </a:solidFill>
                          <a:effectLst/>
                        </a:rPr>
                        <a:t>Test planning helps to identify the possible risks or issues.</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fontAlgn="ctr"/>
                      <a:r>
                        <a:rPr lang="en-US" sz="1800" dirty="0">
                          <a:solidFill>
                            <a:srgbClr val="000000"/>
                          </a:solidFill>
                          <a:effectLst/>
                        </a:rPr>
                        <a:t>A test strategy helps to abstract information that does not project specific but it can be used with the test approach.</a:t>
                      </a:r>
                    </a:p>
                  </a:txBody>
                  <a:tcPr marL="35251" marR="35251" marT="12590" marB="12590" anchor="ctr">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26268985"/>
                  </a:ext>
                </a:extLst>
              </a:tr>
            </a:tbl>
          </a:graphicData>
        </a:graphic>
      </p:graphicFrame>
    </p:spTree>
    <p:extLst>
      <p:ext uri="{BB962C8B-B14F-4D97-AF65-F5344CB8AC3E}">
        <p14:creationId xmlns:p14="http://schemas.microsoft.com/office/powerpoint/2010/main" val="1216687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0C9DD-86B5-48B6-910D-64543DE291C7}"/>
              </a:ext>
            </a:extLst>
          </p:cNvPr>
          <p:cNvSpPr>
            <a:spLocks noGrp="1"/>
          </p:cNvSpPr>
          <p:nvPr>
            <p:ph type="title"/>
          </p:nvPr>
        </p:nvSpPr>
        <p:spPr/>
        <p:txBody>
          <a:bodyPr/>
          <a:lstStyle/>
          <a:p>
            <a:r>
              <a:rPr lang="en-US" b="0" dirty="0"/>
              <a:t>Strategies for Test Data Management (TDM)</a:t>
            </a:r>
            <a:endParaRPr lang="en-IN" dirty="0"/>
          </a:p>
        </p:txBody>
      </p:sp>
      <p:pic>
        <p:nvPicPr>
          <p:cNvPr id="1026" name="Picture 2">
            <a:extLst>
              <a:ext uri="{FF2B5EF4-FFF2-40B4-BE49-F238E27FC236}">
                <a16:creationId xmlns:a16="http://schemas.microsoft.com/office/drawing/2014/main" id="{9A4E4D7C-7419-4A8A-BEBC-AFAA4F3CC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52600"/>
            <a:ext cx="5562600" cy="4806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329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0C9DD-86B5-48B6-910D-64543DE291C7}"/>
              </a:ext>
            </a:extLst>
          </p:cNvPr>
          <p:cNvSpPr>
            <a:spLocks noGrp="1"/>
          </p:cNvSpPr>
          <p:nvPr>
            <p:ph type="title"/>
          </p:nvPr>
        </p:nvSpPr>
        <p:spPr/>
        <p:txBody>
          <a:bodyPr/>
          <a:lstStyle/>
          <a:p>
            <a:r>
              <a:rPr lang="en-US" b="0" dirty="0"/>
              <a:t>Strategies for Test Data Management (TDM)</a:t>
            </a:r>
            <a:endParaRPr lang="en-IN" dirty="0"/>
          </a:p>
        </p:txBody>
      </p:sp>
      <p:pic>
        <p:nvPicPr>
          <p:cNvPr id="2050" name="Picture 2" descr="Test Data Generation Activities">
            <a:extLst>
              <a:ext uri="{FF2B5EF4-FFF2-40B4-BE49-F238E27FC236}">
                <a16:creationId xmlns:a16="http://schemas.microsoft.com/office/drawing/2014/main" id="{5FE3E2D0-0737-4470-ADF9-EB7839D2A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6490447"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626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6455</TotalTime>
  <Words>10402</Words>
  <Application>Microsoft Office PowerPoint</Application>
  <PresentationFormat>On-screen Show (4:3)</PresentationFormat>
  <Paragraphs>905</Paragraphs>
  <Slides>203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203</vt:i4>
      </vt:variant>
    </vt:vector>
  </HeadingPairs>
  <TitlesOfParts>
    <vt:vector size="207" baseType="lpstr">
      <vt:lpstr>Arial</vt:lpstr>
      <vt:lpstr>Calibri</vt:lpstr>
      <vt:lpstr>Wingdings</vt:lpstr>
      <vt:lpstr>Pencils_02_2012</vt:lpstr>
      <vt:lpstr>PowerPoint Presentation</vt:lpstr>
      <vt:lpstr>TDD Goals</vt:lpstr>
      <vt:lpstr>TDD Goals</vt:lpstr>
      <vt:lpstr>Testing Concepts</vt:lpstr>
      <vt:lpstr>Testing Concepts</vt:lpstr>
      <vt:lpstr>Testing Concepts</vt:lpstr>
      <vt:lpstr>Why Does Software Have Bugs?</vt:lpstr>
      <vt:lpstr>Why Does Software Have Bugs?</vt:lpstr>
      <vt:lpstr>Why Does Software Have Bugs?</vt:lpstr>
      <vt:lpstr>Why Does Software Have Bugs?</vt:lpstr>
      <vt:lpstr>Why Does Software Have Bugs?</vt:lpstr>
      <vt:lpstr>Why Does Software Have Bugs?</vt:lpstr>
      <vt:lpstr>Why Does Software Have Bugs?</vt:lpstr>
      <vt:lpstr>Goals Test Automation</vt:lpstr>
      <vt:lpstr>Why is Testing important? </vt:lpstr>
      <vt:lpstr>Why is Testing important? </vt:lpstr>
      <vt:lpstr>Why is Testing important? </vt:lpstr>
      <vt:lpstr>Software Testing Life Cycle</vt:lpstr>
      <vt:lpstr>Software Testing Life Cycle</vt:lpstr>
      <vt:lpstr>Software Testing Life Cycle</vt:lpstr>
      <vt:lpstr>Software Testing Life Cycle</vt:lpstr>
      <vt:lpstr>Software Testing Life Cycle</vt:lpstr>
      <vt:lpstr>Software Testing Life Cycle</vt:lpstr>
      <vt:lpstr>Software Testing Life Cycle</vt:lpstr>
      <vt:lpstr>Software Testing Life Cycle</vt:lpstr>
      <vt:lpstr>Software Testing Life Cycle</vt:lpstr>
      <vt:lpstr>Software Testing Life Cycle</vt:lpstr>
      <vt:lpstr>PowerPoint Presentation</vt:lpstr>
      <vt:lpstr>PowerPoint Presentation</vt:lpstr>
      <vt:lpstr>Alpha Testing</vt:lpstr>
      <vt:lpstr>Acceptance Testing</vt:lpstr>
      <vt:lpstr>Accessibility Testing </vt:lpstr>
      <vt:lpstr>Beta Testing</vt:lpstr>
      <vt:lpstr>Beta Testing</vt:lpstr>
      <vt:lpstr>Back-end Testing </vt:lpstr>
      <vt:lpstr>Back-end Testing </vt:lpstr>
      <vt:lpstr>Browser Compatibility Testing</vt:lpstr>
      <vt:lpstr>Backward Compatibility Testing</vt:lpstr>
      <vt:lpstr>Black Box Testing</vt:lpstr>
      <vt:lpstr>Boundary Value Testing</vt:lpstr>
      <vt:lpstr>Branch Testing</vt:lpstr>
      <vt:lpstr>Comparison Testing</vt:lpstr>
      <vt:lpstr> Compatibility Testing</vt:lpstr>
      <vt:lpstr> Component Testing</vt:lpstr>
      <vt:lpstr> End-to-End Testing</vt:lpstr>
      <vt:lpstr> Functional Testing</vt:lpstr>
      <vt:lpstr>Graphical User Interface (GUI) Testing</vt:lpstr>
      <vt:lpstr>Gorilla Testing</vt:lpstr>
      <vt:lpstr>Happy Path Testing</vt:lpstr>
      <vt:lpstr>Incremental Integration Testing</vt:lpstr>
      <vt:lpstr>Install/Uninstall Testing</vt:lpstr>
      <vt:lpstr>Integration Testing</vt:lpstr>
      <vt:lpstr> Load Testing</vt:lpstr>
      <vt:lpstr>Monkey Testing</vt:lpstr>
      <vt:lpstr>Mutation Testing</vt:lpstr>
      <vt:lpstr>Negative Testing</vt:lpstr>
      <vt:lpstr>Non-Functional Testing</vt:lpstr>
      <vt:lpstr>Performance Testing</vt:lpstr>
      <vt:lpstr>Recovery Testing</vt:lpstr>
      <vt:lpstr>Regression Testing</vt:lpstr>
      <vt:lpstr>Risk-Based Testing (RBT)</vt:lpstr>
      <vt:lpstr>Sanity Testing</vt:lpstr>
      <vt:lpstr>Security Testing</vt:lpstr>
      <vt:lpstr>Smoke Testing</vt:lpstr>
      <vt:lpstr> Static Testing</vt:lpstr>
      <vt:lpstr>Stress Testing</vt:lpstr>
      <vt:lpstr>System Testing</vt:lpstr>
      <vt:lpstr>Unit Testing</vt:lpstr>
      <vt:lpstr>Usability Testing</vt:lpstr>
      <vt:lpstr> Vulnerability Testing</vt:lpstr>
      <vt:lpstr>Volume Testing</vt:lpstr>
      <vt:lpstr>White Box Testing</vt:lpstr>
      <vt:lpstr>PowerPoint Presentation</vt:lpstr>
      <vt:lpstr>Test Planning</vt:lpstr>
      <vt:lpstr>Test Planning</vt:lpstr>
      <vt:lpstr>Test Planning</vt:lpstr>
      <vt:lpstr>Test Planning</vt:lpstr>
      <vt:lpstr>Test Plan</vt:lpstr>
      <vt:lpstr>Test Estimation</vt:lpstr>
      <vt:lpstr>Considerations in  Test Estimation</vt:lpstr>
      <vt:lpstr>Estimating Tests Required</vt:lpstr>
      <vt:lpstr>Estimated Test Development Time</vt:lpstr>
      <vt:lpstr>Estimated Test Execution Time</vt:lpstr>
      <vt:lpstr>Test Procedure</vt:lpstr>
      <vt:lpstr>Test Strategy</vt:lpstr>
      <vt:lpstr>Test Strategy</vt:lpstr>
      <vt:lpstr>PowerPoint Presentation</vt:lpstr>
      <vt:lpstr>Test Strategy</vt:lpstr>
      <vt:lpstr>Test Strategy</vt:lpstr>
      <vt:lpstr>Test Strategy</vt:lpstr>
      <vt:lpstr>Factors affecting Software Testing Strategies</vt:lpstr>
      <vt:lpstr>Factors affecting Software Testing Strategies</vt:lpstr>
      <vt:lpstr>Factors affecting Software Testing Strategies</vt:lpstr>
      <vt:lpstr>How to prepare a good test strategy document</vt:lpstr>
      <vt:lpstr>How to prepare a good test strategy document</vt:lpstr>
      <vt:lpstr>Test Strategy</vt:lpstr>
      <vt:lpstr>PowerPoint Presentation</vt:lpstr>
      <vt:lpstr>Strategies for Test Data Management (TDM)</vt:lpstr>
      <vt:lpstr>Strategies for Test Data Management (TDM)</vt:lpstr>
      <vt:lpstr>Strategies for Test Data Management (TDM)</vt:lpstr>
      <vt:lpstr>Strategies for Test Data Management (TDM)</vt:lpstr>
      <vt:lpstr>Strategies for Test Data Management (TDM)</vt:lpstr>
      <vt:lpstr>Strategies for Test Data Management (TDM)</vt:lpstr>
      <vt:lpstr>Test Data Generation Tools</vt:lpstr>
      <vt:lpstr>Defect Report</vt:lpstr>
      <vt:lpstr>Defect Report Template</vt:lpstr>
      <vt:lpstr>Defect Report Template</vt:lpstr>
      <vt:lpstr>PowerPoint Presentation</vt:lpstr>
      <vt:lpstr>Defect Report</vt:lpstr>
      <vt:lpstr>Defect Categorization</vt:lpstr>
      <vt:lpstr>Defect Categorization</vt:lpstr>
      <vt:lpstr>Resolution</vt:lpstr>
      <vt:lpstr>Important Defect Metrics</vt:lpstr>
      <vt:lpstr>How to measure and evaluate the quality of the test execution?</vt:lpstr>
      <vt:lpstr>How to measure and evaluate the quality of the test execution?</vt:lpstr>
      <vt:lpstr>Good Testing Practices</vt:lpstr>
      <vt:lpstr>Good Testing Practices (cont’d)</vt:lpstr>
      <vt:lpstr>TDD</vt:lpstr>
      <vt:lpstr>What is TDD</vt:lpstr>
      <vt:lpstr>What is TDD</vt:lpstr>
      <vt:lpstr>Old Approach</vt:lpstr>
      <vt:lpstr>New Approach</vt:lpstr>
      <vt:lpstr>TDD? But I already write unit tests!</vt:lpstr>
      <vt:lpstr>Why TDD</vt:lpstr>
      <vt:lpstr>Why TDD</vt:lpstr>
      <vt:lpstr>Why TDD</vt:lpstr>
      <vt:lpstr>Why TDD</vt:lpstr>
      <vt:lpstr>Why TDD</vt:lpstr>
      <vt:lpstr>TDD mantra</vt:lpstr>
      <vt:lpstr>TDD mantra</vt:lpstr>
      <vt:lpstr>3 laws of TDD</vt:lpstr>
      <vt:lpstr>TDD Benefits</vt:lpstr>
      <vt:lpstr>TDD Benefits</vt:lpstr>
      <vt:lpstr>TDD Benefits</vt:lpstr>
      <vt:lpstr>TDD Benefits</vt:lpstr>
      <vt:lpstr>             Impact of Adopting TDD</vt:lpstr>
      <vt:lpstr>How Do I Adopt TDD</vt:lpstr>
      <vt:lpstr>How Do I Adopt TDD</vt:lpstr>
      <vt:lpstr>What is acceptance TDD and Developer TDD </vt:lpstr>
      <vt:lpstr>What is acceptance TDD and Developer TDD </vt:lpstr>
      <vt:lpstr>What is acceptance TDD and Developer TDD </vt:lpstr>
      <vt:lpstr>How Do I Adopt TDD</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Best Practises</vt:lpstr>
      <vt:lpstr>TDD Best Practises</vt:lpstr>
      <vt:lpstr>TDD Tools</vt:lpstr>
      <vt:lpstr>NUnit</vt:lpstr>
      <vt:lpstr>NUnit</vt:lpstr>
      <vt:lpstr>NUnit</vt:lpstr>
      <vt:lpstr>NUnit</vt:lpstr>
      <vt:lpstr>NUnit</vt:lpstr>
      <vt:lpstr>XUnit Testing</vt:lpstr>
      <vt:lpstr>Why XUnit</vt:lpstr>
      <vt:lpstr>Why XUnit</vt:lpstr>
      <vt:lpstr>Why XUnit</vt:lpstr>
      <vt:lpstr>Why XUnit</vt:lpstr>
      <vt:lpstr>Why XUnit</vt:lpstr>
      <vt:lpstr>Why XUnit</vt:lpstr>
      <vt:lpstr>Why XUnit</vt:lpstr>
      <vt:lpstr>Why XUnit</vt:lpstr>
      <vt:lpstr>Why XUnit</vt:lpstr>
      <vt:lpstr>Why XUnit</vt:lpstr>
      <vt:lpstr>Why XUnit</vt:lpstr>
      <vt:lpstr>Xunit Packages</vt:lpstr>
      <vt:lpstr>Nunit vs Xunit vs MSUnit</vt:lpstr>
      <vt:lpstr>Nunit vs Xunit vs MSUnit</vt:lpstr>
      <vt:lpstr>xUnit</vt:lpstr>
      <vt:lpstr>xUnit library</vt:lpstr>
      <vt:lpstr>xUnit Fact</vt:lpstr>
      <vt:lpstr>xUnit Test Explorer</vt:lpstr>
      <vt:lpstr>xUnit Theory</vt:lpstr>
      <vt:lpstr>xUnit Parameterized Test</vt:lpstr>
      <vt:lpstr>xUnit Test Explorer</vt:lpstr>
      <vt:lpstr>xUnit  Ignore Test</vt:lpstr>
      <vt:lpstr>xUnit Set Up and Clean Replaced by Constructor and Dispose</vt:lpstr>
      <vt:lpstr>xUnit Set Up and Clean Replaced by Constructor and Dispose</vt:lpstr>
      <vt:lpstr>XUNIT Groups</vt:lpstr>
      <vt:lpstr>Xunit Groups</vt:lpstr>
      <vt:lpstr>Assert Throws Exception</vt:lpstr>
      <vt:lpstr>MSUnit Test</vt:lpstr>
      <vt:lpstr>MSUnit Test</vt:lpstr>
      <vt:lpstr>MSUnit Test</vt:lpstr>
      <vt:lpstr>MSUnit Test</vt:lpstr>
      <vt:lpstr>MSUnit Test packages</vt:lpstr>
      <vt:lpstr>MSUnit Test packages</vt:lpstr>
      <vt:lpstr>Running Tests</vt:lpstr>
      <vt:lpstr>Boundary Conditions</vt:lpstr>
      <vt:lpstr>Boundary Conditions</vt:lpstr>
      <vt:lpstr>Boundary Conditions</vt:lpstr>
      <vt:lpstr>Boundary Conditions</vt:lpstr>
      <vt:lpstr>Boundary Conditions</vt:lpstr>
      <vt:lpstr>Code Coverage Analysis(Default VS Test)</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1341</cp:revision>
  <dcterms:created xsi:type="dcterms:W3CDTF">2012-03-13T15:47:14Z</dcterms:created>
  <dcterms:modified xsi:type="dcterms:W3CDTF">2022-12-12T23:50:04Z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